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8" r:id="rId1"/>
  </p:sldMasterIdLst>
  <p:notesMasterIdLst>
    <p:notesMasterId r:id="rId58"/>
  </p:notesMasterIdLst>
  <p:sldIdLst>
    <p:sldId id="352" r:id="rId2"/>
    <p:sldId id="353" r:id="rId3"/>
    <p:sldId id="378" r:id="rId4"/>
    <p:sldId id="354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5" r:id="rId39"/>
    <p:sldId id="414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29" r:id="rId54"/>
    <p:sldId id="430" r:id="rId55"/>
    <p:sldId id="431" r:id="rId56"/>
    <p:sldId id="432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232A"/>
    <a:srgbClr val="AD1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7"/>
    <p:restoredTop sz="94365"/>
  </p:normalViewPr>
  <p:slideViewPr>
    <p:cSldViewPr showGuides="1">
      <p:cViewPr>
        <p:scale>
          <a:sx n="126" d="100"/>
          <a:sy n="126" d="100"/>
        </p:scale>
        <p:origin x="864" y="352"/>
      </p:cViewPr>
      <p:guideLst>
        <p:guide orient="horz" pos="576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F376FB-901A-474B-9962-0A64CB4942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A87081E-F32C-6740-A66B-D3CC68942633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73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376FB-901A-474B-9962-0A64CB494271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83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orgian_PPT-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7" y="-9407"/>
            <a:ext cx="9209852" cy="690837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66700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7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</a:t>
            </a:r>
          </a:p>
          <a:p>
            <a:pPr lvl="0"/>
            <a:r>
              <a:rPr lang="en-US" dirty="0" smtClean="0"/>
              <a:t>Presentation</a:t>
            </a:r>
            <a:endParaRPr lang="en-US" dirty="0"/>
          </a:p>
        </p:txBody>
      </p:sp>
      <p:pic>
        <p:nvPicPr>
          <p:cNvPr id="12" name="Picture 11" descr="Georgian_logo_green_white_Pantone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" y="5862412"/>
            <a:ext cx="2731912" cy="9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8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rmal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115958"/>
            <a:ext cx="8447087" cy="752592"/>
          </a:xfrm>
        </p:spPr>
        <p:txBody>
          <a:bodyPr anchor="ctr">
            <a:normAutofit/>
          </a:bodyPr>
          <a:lstStyle>
            <a:lvl1pPr marL="0" indent="0">
              <a:lnSpc>
                <a:spcPct val="80000"/>
              </a:lnSpc>
              <a:buNone/>
              <a:defRPr sz="32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3388" y="992916"/>
            <a:ext cx="8447087" cy="4923924"/>
          </a:xfrm>
        </p:spPr>
        <p:txBody>
          <a:bodyPr>
            <a:normAutofit/>
          </a:bodyPr>
          <a:lstStyle>
            <a:lvl1pPr marL="457200" indent="-457200">
              <a:buFont typeface="Wingdings" charset="2"/>
              <a:buChar char="v"/>
              <a:defRPr sz="2000" baseline="0"/>
            </a:lvl1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33388" y="6041204"/>
            <a:ext cx="8447087" cy="0"/>
          </a:xfrm>
          <a:prstGeom prst="line">
            <a:avLst/>
          </a:prstGeom>
          <a:ln w="952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eorgian_logo_colour_Pantone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" y="6165570"/>
            <a:ext cx="1890889" cy="6458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3388" y="6041204"/>
            <a:ext cx="8447087" cy="0"/>
          </a:xfrm>
          <a:prstGeom prst="line">
            <a:avLst/>
          </a:prstGeom>
          <a:ln w="952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18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rm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66700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7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of </a:t>
            </a:r>
          </a:p>
          <a:p>
            <a:pPr lvl="0"/>
            <a:r>
              <a:rPr lang="en-US" dirty="0" smtClean="0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9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rmal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66700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72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Title of </a:t>
            </a:r>
          </a:p>
          <a:p>
            <a:pPr lvl="0"/>
            <a:r>
              <a:rPr lang="en-US" dirty="0" smtClean="0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76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rmal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161852"/>
          </a:xfrm>
          <a:prstGeom prst="rect">
            <a:avLst/>
          </a:prstGeom>
          <a:solidFill>
            <a:srgbClr val="66B2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30011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5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8725576" y="6481175"/>
            <a:ext cx="309797" cy="292158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2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rmal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161852"/>
          </a:xfrm>
          <a:prstGeom prst="rect">
            <a:avLst/>
          </a:prstGeom>
          <a:solidFill>
            <a:srgbClr val="66B2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8725576" y="6481175"/>
            <a:ext cx="309797" cy="292158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30011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5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79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rmal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161852"/>
          </a:xfrm>
          <a:prstGeom prst="rect">
            <a:avLst/>
          </a:prstGeom>
          <a:solidFill>
            <a:srgbClr val="4F90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8725576" y="6481175"/>
            <a:ext cx="309797" cy="292158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30011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5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2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rmal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orgian_PPT-2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25"/>
          <a:stretch/>
        </p:blipFill>
        <p:spPr>
          <a:xfrm>
            <a:off x="-9407" y="-9407"/>
            <a:ext cx="9209852" cy="357481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30011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54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54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rm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215349"/>
            <a:ext cx="8447087" cy="752592"/>
          </a:xfrm>
        </p:spPr>
        <p:txBody>
          <a:bodyPr anchor="ctr">
            <a:normAutofit/>
          </a:bodyPr>
          <a:lstStyle>
            <a:lvl1pPr marL="0" indent="0">
              <a:lnSpc>
                <a:spcPct val="80000"/>
              </a:lnSpc>
              <a:buNone/>
              <a:defRPr sz="4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3388" y="1073493"/>
            <a:ext cx="8447087" cy="4939927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v"/>
              <a:defRPr sz="3200" baseline="0"/>
            </a:lvl1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00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rma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135836"/>
            <a:ext cx="8447087" cy="752592"/>
          </a:xfrm>
        </p:spPr>
        <p:txBody>
          <a:bodyPr anchor="ctr">
            <a:normAutofit/>
          </a:bodyPr>
          <a:lstStyle>
            <a:lvl1pPr marL="0" indent="0">
              <a:lnSpc>
                <a:spcPct val="80000"/>
              </a:lnSpc>
              <a:buNone/>
              <a:defRPr sz="4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3388" y="1017496"/>
            <a:ext cx="8447087" cy="4976673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v"/>
              <a:defRPr sz="3200" baseline="0"/>
            </a:lvl1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72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rmal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125896"/>
            <a:ext cx="8447087" cy="752592"/>
          </a:xfrm>
        </p:spPr>
        <p:txBody>
          <a:bodyPr anchor="ctr">
            <a:normAutofit/>
          </a:bodyPr>
          <a:lstStyle>
            <a:lvl1pPr marL="0" indent="0">
              <a:lnSpc>
                <a:spcPct val="80000"/>
              </a:lnSpc>
              <a:buNone/>
              <a:defRPr sz="4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3388" y="974036"/>
            <a:ext cx="8447087" cy="4979504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v"/>
              <a:defRPr sz="3200" baseline="0"/>
            </a:lvl1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4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rmal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orgian_PPT-2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2"/>
          <a:stretch/>
        </p:blipFill>
        <p:spPr>
          <a:xfrm>
            <a:off x="0" y="5588143"/>
            <a:ext cx="9144000" cy="1288666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66700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72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Title of </a:t>
            </a:r>
          </a:p>
          <a:p>
            <a:pPr lvl="0"/>
            <a:r>
              <a:rPr lang="en-US" dirty="0" smtClean="0"/>
              <a:t>Presentation</a:t>
            </a:r>
            <a:endParaRPr lang="en-US" dirty="0"/>
          </a:p>
        </p:txBody>
      </p:sp>
      <p:pic>
        <p:nvPicPr>
          <p:cNvPr id="10" name="Picture 9" descr="Georgian_logo_green_white_Pantone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" y="5862412"/>
            <a:ext cx="2731912" cy="9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53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rmal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115958"/>
            <a:ext cx="8447087" cy="752592"/>
          </a:xfrm>
        </p:spPr>
        <p:txBody>
          <a:bodyPr anchor="ctr">
            <a:normAutofit/>
          </a:bodyPr>
          <a:lstStyle>
            <a:lvl1pPr marL="0" indent="0">
              <a:lnSpc>
                <a:spcPct val="80000"/>
              </a:lnSpc>
              <a:buNone/>
              <a:defRPr sz="4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3388" y="992916"/>
            <a:ext cx="8447087" cy="4923924"/>
          </a:xfrm>
        </p:spPr>
        <p:txBody>
          <a:bodyPr>
            <a:normAutofit/>
          </a:bodyPr>
          <a:lstStyle>
            <a:lvl1pPr marL="457200" indent="-457200">
              <a:buFont typeface="Wingdings" charset="2"/>
              <a:buChar char="v"/>
              <a:defRPr sz="3200" baseline="0"/>
            </a:lvl1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33388" y="6041204"/>
            <a:ext cx="8447087" cy="0"/>
          </a:xfrm>
          <a:prstGeom prst="line">
            <a:avLst/>
          </a:prstGeom>
          <a:ln w="9525" cmpd="sng"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53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EF438A-5631-0C41-B161-4D8A82AE36DB}" type="slidenum">
              <a:rPr lang="en-US" altLang="en-US"/>
              <a:pPr/>
              <a:t>‹#›</a:t>
            </a:fld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12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609131-D382-1244-8EDD-649EE40FA09D}" type="slidenum">
              <a:rPr lang="en-US" altLang="en-US"/>
              <a:pPr/>
              <a:t>‹#›</a:t>
            </a:fld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6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l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161852"/>
          </a:xfrm>
          <a:prstGeom prst="rect">
            <a:avLst/>
          </a:prstGeom>
          <a:solidFill>
            <a:srgbClr val="66B2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Georgian_PPT-3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7"/>
          <a:stretch/>
        </p:blipFill>
        <p:spPr>
          <a:xfrm>
            <a:off x="0" y="6041204"/>
            <a:ext cx="9144000" cy="816796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30011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5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8725576" y="6481175"/>
            <a:ext cx="309797" cy="292158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pic>
        <p:nvPicPr>
          <p:cNvPr id="18" name="Picture 17" descr="Georgian_logo_white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9" y="6170270"/>
            <a:ext cx="1875840" cy="6406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161852"/>
          </a:xfrm>
          <a:prstGeom prst="rect">
            <a:avLst/>
          </a:prstGeom>
          <a:solidFill>
            <a:srgbClr val="66B2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6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l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161852"/>
          </a:xfrm>
          <a:prstGeom prst="rect">
            <a:avLst/>
          </a:prstGeom>
          <a:solidFill>
            <a:srgbClr val="66B2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Georgian_PPT-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" b="3098"/>
          <a:stretch/>
        </p:blipFill>
        <p:spPr>
          <a:xfrm>
            <a:off x="0" y="6041204"/>
            <a:ext cx="9144000" cy="816795"/>
          </a:xfrm>
          <a:prstGeom prst="rect">
            <a:avLst/>
          </a:prstGeom>
        </p:spPr>
      </p:pic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8725576" y="6481175"/>
            <a:ext cx="309797" cy="292158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30011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5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Divider Slide</a:t>
            </a:r>
            <a:endParaRPr lang="en-US" dirty="0"/>
          </a:p>
        </p:txBody>
      </p:sp>
      <p:pic>
        <p:nvPicPr>
          <p:cNvPr id="15" name="Picture 14" descr="Georgian_logo_green_white_Pantone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9" y="6170272"/>
            <a:ext cx="1875840" cy="640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161852"/>
          </a:xfrm>
          <a:prstGeom prst="rect">
            <a:avLst/>
          </a:prstGeom>
          <a:solidFill>
            <a:srgbClr val="66B2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6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l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161852"/>
          </a:xfrm>
          <a:prstGeom prst="rect">
            <a:avLst/>
          </a:prstGeom>
          <a:solidFill>
            <a:srgbClr val="4F90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eorgian_PPT-3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3"/>
          <a:stretch/>
        </p:blipFill>
        <p:spPr>
          <a:xfrm>
            <a:off x="0" y="6060018"/>
            <a:ext cx="9144000" cy="797982"/>
          </a:xfrm>
          <a:prstGeom prst="rect">
            <a:avLst/>
          </a:prstGeom>
        </p:spPr>
      </p:pic>
      <p:sp>
        <p:nvSpPr>
          <p:cNvPr id="1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8725576" y="6481175"/>
            <a:ext cx="309797" cy="292158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30011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5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Divider Slide</a:t>
            </a:r>
            <a:endParaRPr lang="en-US" dirty="0"/>
          </a:p>
        </p:txBody>
      </p:sp>
      <p:pic>
        <p:nvPicPr>
          <p:cNvPr id="15" name="Picture 14" descr="Georgian_logo_white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9" y="6170270"/>
            <a:ext cx="1875840" cy="640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161852"/>
          </a:xfrm>
          <a:prstGeom prst="rect">
            <a:avLst/>
          </a:prstGeom>
          <a:solidFill>
            <a:srgbClr val="4F90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6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rmal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orgian_PPT-2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25"/>
          <a:stretch/>
        </p:blipFill>
        <p:spPr>
          <a:xfrm>
            <a:off x="-9407" y="-9407"/>
            <a:ext cx="9209852" cy="357481"/>
          </a:xfrm>
          <a:prstGeom prst="rect">
            <a:avLst/>
          </a:prstGeom>
        </p:spPr>
      </p:pic>
      <p:pic>
        <p:nvPicPr>
          <p:cNvPr id="7" name="Picture 6" descr="Georgian_PPT-3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" b="3098"/>
          <a:stretch/>
        </p:blipFill>
        <p:spPr>
          <a:xfrm>
            <a:off x="0" y="6041204"/>
            <a:ext cx="9144000" cy="816795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762001"/>
            <a:ext cx="8447087" cy="230011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54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Divider Slide</a:t>
            </a:r>
            <a:endParaRPr lang="en-US" dirty="0"/>
          </a:p>
        </p:txBody>
      </p:sp>
      <p:pic>
        <p:nvPicPr>
          <p:cNvPr id="11" name="Picture 10" descr="Georgian_logo_green_white_Pantone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9" y="6170272"/>
            <a:ext cx="1875840" cy="64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3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orgian_PPT-3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3"/>
          <a:stretch/>
        </p:blipFill>
        <p:spPr>
          <a:xfrm>
            <a:off x="0" y="6060018"/>
            <a:ext cx="9144000" cy="797982"/>
          </a:xfrm>
          <a:prstGeom prst="rect">
            <a:avLst/>
          </a:prstGeom>
        </p:spPr>
      </p:pic>
      <p:pic>
        <p:nvPicPr>
          <p:cNvPr id="15" name="Picture 14" descr="Georgian_logo_colour_Pantone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7" y="6165570"/>
            <a:ext cx="1890889" cy="645832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215349"/>
            <a:ext cx="8447087" cy="752592"/>
          </a:xfrm>
        </p:spPr>
        <p:txBody>
          <a:bodyPr anchor="ctr">
            <a:normAutofit/>
          </a:bodyPr>
          <a:lstStyle>
            <a:lvl1pPr marL="0" indent="0">
              <a:lnSpc>
                <a:spcPct val="80000"/>
              </a:lnSpc>
              <a:buNone/>
              <a:defRPr sz="32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3388" y="1073493"/>
            <a:ext cx="8447087" cy="4939927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v"/>
              <a:defRPr sz="2000" baseline="0"/>
            </a:lvl1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6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orgian_PPT-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" b="3098"/>
          <a:stretch/>
        </p:blipFill>
        <p:spPr>
          <a:xfrm>
            <a:off x="0" y="6041204"/>
            <a:ext cx="9144000" cy="816795"/>
          </a:xfrm>
          <a:prstGeom prst="rect">
            <a:avLst/>
          </a:prstGeom>
        </p:spPr>
      </p:pic>
      <p:pic>
        <p:nvPicPr>
          <p:cNvPr id="10" name="Picture 9" descr="Georgian_logo_green_white_Pantone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9" y="6170272"/>
            <a:ext cx="1875840" cy="640692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135836"/>
            <a:ext cx="8447087" cy="752592"/>
          </a:xfrm>
        </p:spPr>
        <p:txBody>
          <a:bodyPr anchor="ctr">
            <a:normAutofit/>
          </a:bodyPr>
          <a:lstStyle>
            <a:lvl1pPr marL="0" indent="0">
              <a:lnSpc>
                <a:spcPct val="80000"/>
              </a:lnSpc>
              <a:buNone/>
              <a:defRPr sz="32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3388" y="1017496"/>
            <a:ext cx="8447087" cy="4976673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v"/>
              <a:defRPr sz="2000" baseline="0"/>
            </a:lvl1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l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orgian_PPT-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0" b="3098"/>
          <a:stretch/>
        </p:blipFill>
        <p:spPr>
          <a:xfrm>
            <a:off x="0" y="6041204"/>
            <a:ext cx="9144000" cy="816795"/>
          </a:xfrm>
          <a:prstGeom prst="rect">
            <a:avLst/>
          </a:prstGeom>
        </p:spPr>
      </p:pic>
      <p:sp>
        <p:nvSpPr>
          <p:cNvPr id="13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125896"/>
            <a:ext cx="8447087" cy="752592"/>
          </a:xfrm>
        </p:spPr>
        <p:txBody>
          <a:bodyPr anchor="ctr">
            <a:normAutofit/>
          </a:bodyPr>
          <a:lstStyle>
            <a:lvl1pPr marL="0" indent="0">
              <a:lnSpc>
                <a:spcPct val="80000"/>
              </a:lnSpc>
              <a:buNone/>
              <a:defRPr sz="32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33388" y="974036"/>
            <a:ext cx="8447087" cy="4979504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v"/>
              <a:defRPr sz="2000" baseline="0"/>
            </a:lvl1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2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32367-587B-6C40-9E7F-76B8FE151C3E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887A6-98DD-254B-BE18-1C7027E47DF5}" type="slidenum">
              <a:rPr lang="en-US" altLang="en-US" smtClean="0"/>
              <a:pPr/>
              <a:t>‹#›</a:t>
            </a:fld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3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90" r:id="rId21"/>
    <p:sldLayoutId id="2147483791" r:id="rId22"/>
  </p:sldLayoutIdLst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v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Courier New" charset="0"/>
        <a:buChar char="o"/>
        <a:defRPr sz="1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6"/>
          <p:cNvSpPr>
            <a:spLocks noGrp="1" noChangeArrowheads="1"/>
          </p:cNvSpPr>
          <p:nvPr>
            <p:ph type="body" sz="quarter" idx="10"/>
          </p:nvPr>
        </p:nvSpPr>
        <p:spPr>
          <a:xfrm>
            <a:off x="433387" y="419102"/>
            <a:ext cx="8447087" cy="1333500"/>
          </a:xfrm>
          <a:noFill/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4800" dirty="0" smtClean="0">
                <a:solidFill>
                  <a:schemeClr val="bg1"/>
                </a:solidFill>
                <a:latin typeface="Arial" charset="0"/>
              </a:rPr>
              <a:t>COMP 1073</a:t>
            </a:r>
          </a:p>
          <a:p>
            <a:pPr marL="0" indent="0" eaLnBrk="1" hangingPunct="1">
              <a:buFontTx/>
              <a:buNone/>
            </a:pPr>
            <a:r>
              <a:rPr lang="en-US" altLang="en-US" sz="3600" smtClean="0">
                <a:latin typeface="Arial" charset="0"/>
              </a:rPr>
              <a:t>Client-Side Scripting</a:t>
            </a:r>
            <a:endParaRPr lang="en-US" altLang="en-US" sz="3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339" name="Text Box 9"/>
          <p:cNvSpPr txBox="1">
            <a:spLocks noChangeArrowheads="1"/>
          </p:cNvSpPr>
          <p:nvPr/>
        </p:nvSpPr>
        <p:spPr bwMode="auto">
          <a:xfrm>
            <a:off x="0" y="2743200"/>
            <a:ext cx="9220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dirty="0" smtClean="0">
                <a:solidFill>
                  <a:schemeClr val="bg1"/>
                </a:solidFill>
              </a:rPr>
              <a:t>Lesson 3 – Part 1</a:t>
            </a:r>
          </a:p>
          <a:p>
            <a:pPr algn="ctr">
              <a:spcBef>
                <a:spcPct val="50000"/>
              </a:spcBef>
            </a:pPr>
            <a:r>
              <a:rPr lang="en-US" altLang="en-US" sz="3200">
                <a:solidFill>
                  <a:schemeClr val="bg1"/>
                </a:solidFill>
              </a:rPr>
              <a:t>Storing Data in JavaScript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5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Strings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954303"/>
          </a:xfrm>
        </p:spPr>
        <p:txBody>
          <a:bodyPr>
            <a:normAutofit/>
          </a:bodyPr>
          <a:lstStyle/>
          <a:p>
            <a:r>
              <a:rPr lang="en-US" sz="1800" b="1" dirty="0"/>
              <a:t>Strings</a:t>
            </a:r>
            <a:r>
              <a:rPr lang="en-US" sz="1800" dirty="0"/>
              <a:t> can be saved to variables with either </a:t>
            </a:r>
            <a:r>
              <a:rPr lang="en-US" sz="1800" b="1" dirty="0"/>
              <a:t>single</a:t>
            </a:r>
            <a:r>
              <a:rPr lang="en-US" sz="1800" dirty="0"/>
              <a:t> or </a:t>
            </a:r>
            <a:r>
              <a:rPr lang="en-US" sz="1800" b="1" dirty="0"/>
              <a:t>double quotes</a:t>
            </a:r>
            <a:r>
              <a:rPr lang="en-US" sz="1800" dirty="0"/>
              <a:t>; they both produce </a:t>
            </a:r>
            <a:r>
              <a:rPr lang="en-US" sz="1800" dirty="0" smtClean="0"/>
              <a:t>the same </a:t>
            </a:r>
            <a:r>
              <a:rPr lang="en-US" sz="1800" dirty="0"/>
              <a:t>result, and it’s more a matter of personal preference. </a:t>
            </a:r>
            <a:endParaRPr lang="en-US" sz="1800" dirty="0" smtClean="0"/>
          </a:p>
          <a:p>
            <a:r>
              <a:rPr lang="en-US" sz="1800" dirty="0" smtClean="0"/>
              <a:t>Because </a:t>
            </a:r>
            <a:r>
              <a:rPr lang="en-US" sz="1800" dirty="0"/>
              <a:t>both single and </a:t>
            </a:r>
            <a:r>
              <a:rPr lang="en-US" sz="1800" dirty="0" smtClean="0"/>
              <a:t>double quotes </a:t>
            </a:r>
            <a:r>
              <a:rPr lang="en-US" sz="1800" dirty="0"/>
              <a:t>are commonly used inside saved strings, they will often break your JavaScript and </a:t>
            </a:r>
            <a:r>
              <a:rPr lang="en-US" sz="1800" dirty="0" smtClean="0"/>
              <a:t>need to </a:t>
            </a:r>
            <a:r>
              <a:rPr lang="en-US" sz="1800" dirty="0"/>
              <a:t>be </a:t>
            </a:r>
            <a:r>
              <a:rPr lang="en-US" sz="1800" dirty="0" smtClean="0"/>
              <a:t>escaped. </a:t>
            </a:r>
          </a:p>
          <a:p>
            <a:r>
              <a:rPr lang="en-US" sz="1800" dirty="0" smtClean="0"/>
              <a:t>In the following </a:t>
            </a:r>
            <a:r>
              <a:rPr lang="en-US" sz="1800" dirty="0"/>
              <a:t>Listing </a:t>
            </a:r>
            <a:r>
              <a:rPr lang="en-US" sz="1800" dirty="0" smtClean="0"/>
              <a:t>you </a:t>
            </a:r>
            <a:r>
              <a:rPr lang="en-US" sz="1800" dirty="0"/>
              <a:t>can see variables saved with single quotes, double quotes, </a:t>
            </a:r>
            <a:r>
              <a:rPr lang="en-US" sz="1800" dirty="0" smtClean="0"/>
              <a:t>and examples </a:t>
            </a:r>
            <a:r>
              <a:rPr lang="en-US" sz="1800" dirty="0"/>
              <a:t>of escaping them where applicable.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8608"/>
            <a:ext cx="7397625" cy="27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8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Numbers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725703"/>
          </a:xfrm>
        </p:spPr>
        <p:txBody>
          <a:bodyPr>
            <a:noAutofit/>
          </a:bodyPr>
          <a:lstStyle/>
          <a:p>
            <a:r>
              <a:rPr lang="en-US" sz="1800" b="1" dirty="0"/>
              <a:t>Numbers</a:t>
            </a:r>
            <a:r>
              <a:rPr lang="en-US" sz="1800" dirty="0"/>
              <a:t> are exactly what they sound like: they are number values saved to variables. </a:t>
            </a:r>
            <a:endParaRPr lang="en-US" sz="1800" dirty="0" smtClean="0"/>
          </a:p>
          <a:p>
            <a:r>
              <a:rPr lang="en-US" sz="1800" dirty="0" smtClean="0"/>
              <a:t>Numbers </a:t>
            </a:r>
            <a:r>
              <a:rPr lang="en-US" sz="1800" dirty="0"/>
              <a:t>can have math preformed on them with JavaScript </a:t>
            </a:r>
            <a:r>
              <a:rPr lang="en-US" sz="1800" b="1" dirty="0"/>
              <a:t>operators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dirty="0" smtClean="0"/>
              <a:t>All </a:t>
            </a:r>
            <a:r>
              <a:rPr lang="en-US" sz="1800" dirty="0"/>
              <a:t>the basic math </a:t>
            </a:r>
            <a:r>
              <a:rPr lang="en-US" sz="1800" dirty="0" smtClean="0"/>
              <a:t>functions are </a:t>
            </a:r>
            <a:r>
              <a:rPr lang="en-US" sz="1800" dirty="0"/>
              <a:t>available: </a:t>
            </a:r>
            <a:r>
              <a:rPr lang="en-US" sz="1800" b="1" dirty="0"/>
              <a:t>addition</a:t>
            </a:r>
            <a:r>
              <a:rPr lang="en-US" sz="1800" dirty="0"/>
              <a:t>, </a:t>
            </a:r>
            <a:r>
              <a:rPr lang="en-US" sz="1800" b="1" dirty="0"/>
              <a:t>subtraction</a:t>
            </a:r>
            <a:r>
              <a:rPr lang="en-US" sz="1800" dirty="0"/>
              <a:t>, </a:t>
            </a:r>
            <a:r>
              <a:rPr lang="en-US" sz="1800" b="1" dirty="0"/>
              <a:t>multiplication</a:t>
            </a:r>
            <a:r>
              <a:rPr lang="en-US" sz="1800" dirty="0"/>
              <a:t>, and </a:t>
            </a:r>
            <a:r>
              <a:rPr lang="en-US" sz="1800" b="1" dirty="0"/>
              <a:t>division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dirty="0" smtClean="0"/>
              <a:t>Numbers </a:t>
            </a:r>
            <a:r>
              <a:rPr lang="en-US" sz="1800" dirty="0"/>
              <a:t>can be positive, negative, or even decimals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036"/>
          <a:stretch/>
        </p:blipFill>
        <p:spPr>
          <a:xfrm>
            <a:off x="762000" y="3124200"/>
            <a:ext cx="6983246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5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Boolean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2259103"/>
          </a:xfrm>
        </p:spPr>
        <p:txBody>
          <a:bodyPr>
            <a:normAutofit/>
          </a:bodyPr>
          <a:lstStyle/>
          <a:p>
            <a:r>
              <a:rPr lang="en-US" sz="1800" dirty="0"/>
              <a:t>Unlike </a:t>
            </a:r>
            <a:r>
              <a:rPr lang="en-US" sz="1800" b="1" dirty="0"/>
              <a:t>strings</a:t>
            </a:r>
            <a:r>
              <a:rPr lang="en-US" sz="1800" dirty="0"/>
              <a:t> and </a:t>
            </a:r>
            <a:r>
              <a:rPr lang="en-US" sz="1800" b="1" dirty="0"/>
              <a:t>numbers</a:t>
            </a:r>
            <a:r>
              <a:rPr lang="en-US" sz="1800" dirty="0"/>
              <a:t>, which can have endless possibilities for their values, </a:t>
            </a:r>
            <a:r>
              <a:rPr lang="en-US" sz="1800" b="1" dirty="0" smtClean="0"/>
              <a:t>Boolean</a:t>
            </a:r>
            <a:r>
              <a:rPr lang="en-US" sz="1800" dirty="0" smtClean="0"/>
              <a:t> values </a:t>
            </a:r>
            <a:r>
              <a:rPr lang="en-US" sz="1800" dirty="0"/>
              <a:t>can be only </a:t>
            </a:r>
            <a:r>
              <a:rPr lang="en-US" sz="1800" b="1" dirty="0"/>
              <a:t>true</a:t>
            </a:r>
            <a:r>
              <a:rPr lang="en-US" sz="1800" dirty="0"/>
              <a:t> or </a:t>
            </a:r>
            <a:r>
              <a:rPr lang="en-US" sz="1800" b="1" dirty="0"/>
              <a:t>false</a:t>
            </a:r>
            <a:r>
              <a:rPr lang="en-US" sz="1800" dirty="0"/>
              <a:t> . </a:t>
            </a:r>
            <a:endParaRPr lang="en-US" sz="1800" dirty="0" smtClean="0"/>
          </a:p>
          <a:p>
            <a:r>
              <a:rPr lang="en-US" sz="1800" dirty="0" smtClean="0"/>
              <a:t>Like </a:t>
            </a:r>
            <a:r>
              <a:rPr lang="en-US" sz="1800" b="1" dirty="0"/>
              <a:t>numbers</a:t>
            </a:r>
            <a:r>
              <a:rPr lang="en-US" sz="1800" dirty="0"/>
              <a:t>, Boolean values are </a:t>
            </a:r>
            <a:r>
              <a:rPr lang="en-US" sz="1800" b="1" dirty="0"/>
              <a:t>not contained </a:t>
            </a:r>
            <a:r>
              <a:rPr lang="en-US" sz="1800" dirty="0" smtClean="0"/>
              <a:t>within quotes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dirty="0" smtClean="0"/>
              <a:t>They </a:t>
            </a:r>
            <a:r>
              <a:rPr lang="en-US" sz="1800" dirty="0"/>
              <a:t>are often used in basic </a:t>
            </a:r>
            <a:r>
              <a:rPr lang="en-US" sz="1800" dirty="0" smtClean="0"/>
              <a:t>yes / no </a:t>
            </a:r>
            <a:r>
              <a:rPr lang="en-US" sz="1800" dirty="0"/>
              <a:t>situations, such as when checking for support of </a:t>
            </a:r>
            <a:r>
              <a:rPr lang="en-US" sz="1800" dirty="0" smtClean="0"/>
              <a:t>a certain </a:t>
            </a:r>
            <a:r>
              <a:rPr lang="en-US" sz="1800" dirty="0"/>
              <a:t>feature in a browser. </a:t>
            </a:r>
            <a:endParaRPr lang="en-US" sz="1800" dirty="0" smtClean="0"/>
          </a:p>
          <a:p>
            <a:r>
              <a:rPr lang="en-US" sz="1800" dirty="0" smtClean="0"/>
              <a:t>In the following Listing you </a:t>
            </a:r>
            <a:r>
              <a:rPr lang="en-US" sz="1800" dirty="0"/>
              <a:t>can see an example of a </a:t>
            </a:r>
            <a:r>
              <a:rPr lang="en-US" sz="1800" b="1" dirty="0"/>
              <a:t>Boolean</a:t>
            </a:r>
            <a:r>
              <a:rPr lang="en-US" sz="1800" dirty="0"/>
              <a:t> true value </a:t>
            </a:r>
            <a:r>
              <a:rPr lang="en-US" sz="1800" dirty="0" smtClean="0"/>
              <a:t>and a </a:t>
            </a:r>
            <a:r>
              <a:rPr lang="en-US" sz="1800" b="1" dirty="0"/>
              <a:t>Boolean</a:t>
            </a:r>
            <a:r>
              <a:rPr lang="en-US" sz="1800" dirty="0"/>
              <a:t> false value.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283226"/>
            <a:ext cx="2755900" cy="53340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33388" y="3823252"/>
            <a:ext cx="8447087" cy="225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v"/>
              <a:defRPr sz="2000" kern="120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charset="0"/>
              <a:buChar char="o"/>
              <a:defRPr sz="1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Instead of using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1800" dirty="0"/>
              <a:t> and </a:t>
            </a:r>
            <a:r>
              <a:rPr lang="en-US" sz="1800" b="1" dirty="0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sz="1800" dirty="0" smtClean="0"/>
              <a:t>, </a:t>
            </a:r>
            <a:r>
              <a:rPr lang="en-US" sz="1800" dirty="0"/>
              <a:t>you can use the number values 0 or 1: </a:t>
            </a:r>
            <a:r>
              <a:rPr lang="en-US" sz="1800" dirty="0" smtClean="0"/>
              <a:t> -- </a:t>
            </a:r>
            <a:r>
              <a:rPr lang="en-US" sz="1800" b="1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800" dirty="0" smtClean="0"/>
              <a:t> </a:t>
            </a:r>
            <a:r>
              <a:rPr lang="en-US" sz="1800" dirty="0"/>
              <a:t>meaning </a:t>
            </a:r>
            <a:r>
              <a:rPr lang="en-US" sz="1800" dirty="0" smtClean="0"/>
              <a:t>false, and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/>
              <a:t> meaning </a:t>
            </a:r>
            <a:r>
              <a:rPr lang="en-US" sz="1800" b="1" dirty="0" smtClean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1800" dirty="0" smtClean="0"/>
              <a:t>; </a:t>
            </a:r>
            <a:r>
              <a:rPr lang="en-US" sz="1800" dirty="0"/>
              <a:t>these are both also considered to be Boolean values. </a:t>
            </a:r>
            <a:endParaRPr lang="en-US" sz="1800" dirty="0" smtClean="0"/>
          </a:p>
          <a:p>
            <a:r>
              <a:rPr lang="en-US" sz="1800" dirty="0" smtClean="0"/>
              <a:t>This </a:t>
            </a:r>
            <a:r>
              <a:rPr lang="en-US" sz="1800" dirty="0"/>
              <a:t>can be </a:t>
            </a:r>
            <a:r>
              <a:rPr lang="en-US" sz="1800" dirty="0" smtClean="0"/>
              <a:t>tricky if </a:t>
            </a:r>
            <a:r>
              <a:rPr lang="en-US" sz="1800" dirty="0"/>
              <a:t>you’re setting a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800" dirty="0"/>
              <a:t> as a number value because a Boolean comparison will treat the value </a:t>
            </a:r>
            <a:r>
              <a:rPr lang="en-US" sz="1800" dirty="0" smtClean="0"/>
              <a:t>as </a:t>
            </a:r>
            <a:r>
              <a:rPr lang="en-US" sz="1800" b="1" dirty="0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sz="1800" dirty="0" smtClean="0"/>
              <a:t> </a:t>
            </a:r>
            <a:r>
              <a:rPr lang="en-US" sz="1800" dirty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491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Performance in Variables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b="1" dirty="0"/>
              <a:t>declaring a variable</a:t>
            </a:r>
            <a:r>
              <a:rPr lang="en-US" dirty="0"/>
              <a:t>, you’re caching it in your JavaScript file and allowing it to be </a:t>
            </a:r>
            <a:r>
              <a:rPr lang="en-US" dirty="0" smtClean="0"/>
              <a:t>used over </a:t>
            </a:r>
            <a:r>
              <a:rPr lang="en-US" dirty="0"/>
              <a:t>and over.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can be a great way to increase the performance and maintainability of </a:t>
            </a:r>
            <a:r>
              <a:rPr lang="en-US" dirty="0" smtClean="0"/>
              <a:t>your </a:t>
            </a:r>
            <a:r>
              <a:rPr lang="en-US" dirty="0"/>
              <a:t>script. </a:t>
            </a:r>
            <a:endParaRPr lang="en-US" dirty="0" smtClean="0"/>
          </a:p>
          <a:p>
            <a:r>
              <a:rPr lang="en-US" dirty="0" smtClean="0"/>
              <a:t>Because </a:t>
            </a:r>
            <a:r>
              <a:rPr lang="en-US" dirty="0"/>
              <a:t>there is a very slight amount of overhead in fetching the variable, a general rule </a:t>
            </a:r>
            <a:r>
              <a:rPr lang="en-US" dirty="0" smtClean="0"/>
              <a:t>of performance </a:t>
            </a:r>
            <a:r>
              <a:rPr lang="en-US" dirty="0"/>
              <a:t>is to store data in a variable if you need to use it more than once.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0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Arrays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variables can hold only a </a:t>
            </a:r>
            <a:r>
              <a:rPr lang="en-US" b="1" dirty="0"/>
              <a:t>single string</a:t>
            </a:r>
            <a:r>
              <a:rPr lang="en-US" dirty="0"/>
              <a:t>, a </a:t>
            </a:r>
            <a:r>
              <a:rPr lang="en-US" b="1" dirty="0"/>
              <a:t>single number</a:t>
            </a:r>
            <a:r>
              <a:rPr lang="en-US" dirty="0"/>
              <a:t>, or a </a:t>
            </a:r>
            <a:r>
              <a:rPr lang="en-US" b="1" dirty="0"/>
              <a:t>single Boolean </a:t>
            </a:r>
            <a:r>
              <a:rPr lang="en-US" dirty="0"/>
              <a:t>value. </a:t>
            </a:r>
            <a:endParaRPr lang="en-US" dirty="0" smtClean="0"/>
          </a:p>
          <a:p>
            <a:r>
              <a:rPr lang="en-US" dirty="0" smtClean="0"/>
              <a:t>A lot of </a:t>
            </a:r>
            <a:r>
              <a:rPr lang="en-US" dirty="0"/>
              <a:t>times you need more than that. If you need to store actual data in a variable, you would </a:t>
            </a:r>
            <a:r>
              <a:rPr lang="en-US" dirty="0" smtClean="0"/>
              <a:t>use what </a:t>
            </a:r>
            <a:r>
              <a:rPr lang="en-US" dirty="0"/>
              <a:t>is called an </a:t>
            </a:r>
            <a:r>
              <a:rPr lang="en-US" b="1" dirty="0" smtClean="0"/>
              <a:t>array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They’re </a:t>
            </a:r>
            <a:r>
              <a:rPr lang="en-US" dirty="0"/>
              <a:t>declared in a similar way, with a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dirty="0"/>
              <a:t> declaration, but they </a:t>
            </a:r>
            <a:r>
              <a:rPr lang="en-US" dirty="0" smtClean="0"/>
              <a:t>can contain </a:t>
            </a:r>
            <a:r>
              <a:rPr lang="en-US" dirty="0"/>
              <a:t>much more information to be passed throughout your JavaScript.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/>
              <a:t>array</a:t>
            </a:r>
            <a:r>
              <a:rPr lang="en-US" dirty="0"/>
              <a:t> is </a:t>
            </a:r>
            <a:r>
              <a:rPr lang="en-US" dirty="0" smtClean="0"/>
              <a:t>basically just </a:t>
            </a:r>
            <a:r>
              <a:rPr lang="en-US" dirty="0"/>
              <a:t>a list of stuff saved into one variable.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benefit is that you can directly access each </a:t>
            </a:r>
            <a:r>
              <a:rPr lang="en-US" dirty="0" smtClean="0"/>
              <a:t>item in </a:t>
            </a:r>
            <a:r>
              <a:rPr lang="en-US" dirty="0"/>
              <a:t>the array while having them grouped together in a logical way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8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Arrays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735104"/>
          </a:xfrm>
        </p:spPr>
        <p:txBody>
          <a:bodyPr>
            <a:normAutofit/>
          </a:bodyPr>
          <a:lstStyle/>
          <a:p>
            <a:r>
              <a:rPr lang="en-US" dirty="0" smtClean="0"/>
              <a:t>In the following Listing you </a:t>
            </a:r>
            <a:r>
              <a:rPr lang="en-US" dirty="0"/>
              <a:t>can see the two ways you can declare an array</a:t>
            </a:r>
            <a:r>
              <a:rPr lang="en-US"/>
              <a:t>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48540"/>
            <a:ext cx="4000500" cy="127000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33387" y="3214478"/>
            <a:ext cx="8447087" cy="2652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v"/>
              <a:defRPr sz="2000" kern="120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charset="0"/>
              <a:buChar char="o"/>
              <a:defRPr sz="1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declaring the </a:t>
            </a:r>
            <a:r>
              <a:rPr lang="en-US" b="1" dirty="0"/>
              <a:t>array</a:t>
            </a:r>
            <a:r>
              <a:rPr lang="en-US" dirty="0"/>
              <a:t>, you need to fill it with stuff.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have the values figured </a:t>
            </a:r>
            <a:r>
              <a:rPr lang="en-US" dirty="0" smtClean="0"/>
              <a:t>out already</a:t>
            </a:r>
            <a:r>
              <a:rPr lang="en-US" dirty="0"/>
              <a:t>, you could combine the processes of declaring the array with assigning it values.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you’ll find out later, you can dynamically </a:t>
            </a:r>
            <a:r>
              <a:rPr lang="en-US" b="1" dirty="0"/>
              <a:t>add items </a:t>
            </a:r>
            <a:r>
              <a:rPr lang="en-US" dirty="0"/>
              <a:t>to an array, but for now, </a:t>
            </a:r>
            <a:r>
              <a:rPr lang="en-US" dirty="0" smtClean="0"/>
              <a:t>let’s manually </a:t>
            </a:r>
            <a:r>
              <a:rPr lang="en-US" dirty="0"/>
              <a:t>put them in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7767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Arrays (Cont’d)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735104"/>
          </a:xfrm>
        </p:spPr>
        <p:txBody>
          <a:bodyPr/>
          <a:lstStyle/>
          <a:p>
            <a:r>
              <a:rPr lang="en-US"/>
              <a:t>The </a:t>
            </a:r>
            <a:r>
              <a:rPr lang="en-US"/>
              <a:t>following </a:t>
            </a:r>
            <a:r>
              <a:rPr lang="en-US" smtClean="0"/>
              <a:t>Listing </a:t>
            </a:r>
            <a:r>
              <a:rPr lang="en-US" dirty="0"/>
              <a:t>shows a combination of declaring the array and assigning it some values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1670"/>
            <a:ext cx="8204200" cy="304800"/>
          </a:xfrm>
          <a:prstGeom prst="rect">
            <a:avLst/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595313" y="2302148"/>
            <a:ext cx="8447087" cy="120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v"/>
              <a:defRPr sz="2000" kern="120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charset="0"/>
              <a:buChar char="o"/>
              <a:defRPr sz="1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Like a normal variable, the values in an array can be any combination of </a:t>
            </a:r>
            <a:r>
              <a:rPr lang="en-US" b="1" dirty="0"/>
              <a:t>strings</a:t>
            </a:r>
            <a:r>
              <a:rPr lang="en-US" dirty="0"/>
              <a:t>, </a:t>
            </a:r>
            <a:r>
              <a:rPr lang="en-US" b="1" dirty="0" smtClean="0"/>
              <a:t>numbers</a:t>
            </a:r>
            <a:r>
              <a:rPr lang="en-US" dirty="0" smtClean="0"/>
              <a:t>, </a:t>
            </a:r>
            <a:r>
              <a:rPr lang="en-US" b="1" dirty="0" smtClean="0"/>
              <a:t>objects</a:t>
            </a:r>
            <a:r>
              <a:rPr lang="en-US" dirty="0"/>
              <a:t>, </a:t>
            </a:r>
            <a:r>
              <a:rPr lang="en-US" b="1" dirty="0"/>
              <a:t>other arrays</a:t>
            </a:r>
            <a:r>
              <a:rPr lang="en-US" dirty="0"/>
              <a:t>, expressions, and/or </a:t>
            </a:r>
            <a:r>
              <a:rPr lang="en-US" b="1" dirty="0"/>
              <a:t>Boolean</a:t>
            </a:r>
            <a:r>
              <a:rPr lang="en-US" dirty="0"/>
              <a:t>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227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Array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649503"/>
          </a:xfrm>
        </p:spPr>
        <p:txBody>
          <a:bodyPr>
            <a:noAutofit/>
          </a:bodyPr>
          <a:lstStyle/>
          <a:p>
            <a:r>
              <a:rPr lang="en-US" sz="1800" dirty="0"/>
              <a:t>As mentioned earlier, an array is a </a:t>
            </a:r>
            <a:r>
              <a:rPr lang="en-US" sz="1800" b="1" dirty="0"/>
              <a:t>list</a:t>
            </a:r>
            <a:r>
              <a:rPr lang="en-US" sz="1800" dirty="0"/>
              <a:t> of stuff (usually related stuff) and </a:t>
            </a:r>
            <a:r>
              <a:rPr lang="en-US" sz="1800" dirty="0" smtClean="0"/>
              <a:t>the previous Listing </a:t>
            </a:r>
            <a:r>
              <a:rPr lang="en-US" sz="1800" dirty="0"/>
              <a:t>depicts </a:t>
            </a:r>
            <a:r>
              <a:rPr lang="en-US" sz="1800" dirty="0" smtClean="0"/>
              <a:t>an array </a:t>
            </a:r>
            <a:r>
              <a:rPr lang="en-US" sz="1800" dirty="0"/>
              <a:t>in its most basic form. </a:t>
            </a:r>
            <a:endParaRPr lang="en-US" sz="1800" dirty="0" smtClean="0"/>
          </a:p>
          <a:p>
            <a:r>
              <a:rPr lang="en-US" sz="1800" dirty="0" smtClean="0"/>
              <a:t>When </a:t>
            </a:r>
            <a:r>
              <a:rPr lang="en-US" sz="1800" dirty="0"/>
              <a:t>you combine the declaration of an array with the </a:t>
            </a:r>
            <a:r>
              <a:rPr lang="en-US" sz="1800" dirty="0" smtClean="0"/>
              <a:t>value </a:t>
            </a:r>
            <a:r>
              <a:rPr lang="en-US" sz="1800" dirty="0"/>
              <a:t>assignment, as we did in </a:t>
            </a:r>
            <a:r>
              <a:rPr lang="en-US" sz="1800" dirty="0" smtClean="0"/>
              <a:t>the previous Listing, </a:t>
            </a:r>
            <a:r>
              <a:rPr lang="en-US" sz="1800" dirty="0"/>
              <a:t>a number gets assigned to each value. This number </a:t>
            </a:r>
            <a:r>
              <a:rPr lang="en-US" sz="1800" dirty="0" smtClean="0"/>
              <a:t>is called </a:t>
            </a:r>
            <a:r>
              <a:rPr lang="en-US" sz="1800" dirty="0"/>
              <a:t>an </a:t>
            </a:r>
            <a:r>
              <a:rPr lang="en-US" sz="1800" b="1" dirty="0"/>
              <a:t>index</a:t>
            </a:r>
            <a:r>
              <a:rPr lang="en-US" sz="1800" dirty="0"/>
              <a:t> 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60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Array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735103"/>
          </a:xfrm>
        </p:spPr>
        <p:txBody>
          <a:bodyPr>
            <a:noAutofit/>
          </a:bodyPr>
          <a:lstStyle/>
          <a:p>
            <a:r>
              <a:rPr lang="en-US" sz="1800" smtClean="0"/>
              <a:t>In </a:t>
            </a:r>
            <a:r>
              <a:rPr lang="en-US" sz="1800" dirty="0" smtClean="0"/>
              <a:t>the following </a:t>
            </a:r>
            <a:r>
              <a:rPr lang="en-US" sz="1800" dirty="0"/>
              <a:t>Listing </a:t>
            </a:r>
            <a:r>
              <a:rPr lang="en-US" sz="1800" dirty="0" smtClean="0"/>
              <a:t>you </a:t>
            </a:r>
            <a:r>
              <a:rPr lang="en-US" sz="1800" dirty="0"/>
              <a:t>can see the </a:t>
            </a:r>
            <a:r>
              <a:rPr lang="en-US" sz="1800" b="1" dirty="0"/>
              <a:t>index</a:t>
            </a:r>
            <a:r>
              <a:rPr lang="en-US" sz="1800" dirty="0"/>
              <a:t> assignment that gets generated for the array declared </a:t>
            </a:r>
            <a:r>
              <a:rPr lang="en-US" sz="1800" dirty="0" smtClean="0"/>
              <a:t>in the previous Listing.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40" y="1789043"/>
            <a:ext cx="8242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3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1000" y="1219200"/>
            <a:ext cx="8499475" cy="3886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000" dirty="0" smtClean="0"/>
              <a:t>In this Lesson we will learn about: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000" b="1" dirty="0" smtClean="0"/>
              <a:t>Variables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000" b="1" dirty="0" smtClean="0"/>
              <a:t>Arrays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000" b="1" dirty="0" smtClean="0"/>
              <a:t>Objects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000" b="1" dirty="0" smtClean="0"/>
              <a:t>JSON</a:t>
            </a:r>
          </a:p>
          <a:p>
            <a:pPr marL="914400" indent="-9144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000" b="1" dirty="0" smtClean="0"/>
              <a:t>Web Storage in HTML5</a:t>
            </a:r>
          </a:p>
        </p:txBody>
      </p:sp>
      <p:sp>
        <p:nvSpPr>
          <p:cNvPr id="16385" name="Title 1"/>
          <p:cNvSpPr>
            <a:spLocks noGrp="1"/>
          </p:cNvSpPr>
          <p:nvPr>
            <p:ph type="title" idx="4294967295"/>
          </p:nvPr>
        </p:nvSpPr>
        <p:spPr>
          <a:xfrm>
            <a:off x="0" y="381000"/>
            <a:ext cx="9144000" cy="838200"/>
          </a:xfrm>
        </p:spPr>
        <p:txBody>
          <a:bodyPr/>
          <a:lstStyle/>
          <a:p>
            <a:r>
              <a:rPr lang="en-US" alt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73253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Array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039903"/>
          </a:xfrm>
        </p:spPr>
        <p:txBody>
          <a:bodyPr>
            <a:noAutofit/>
          </a:bodyPr>
          <a:lstStyle/>
          <a:p>
            <a:r>
              <a:rPr lang="en-US" sz="1800" dirty="0"/>
              <a:t>Notice that the </a:t>
            </a:r>
            <a:r>
              <a:rPr lang="en-US" sz="1800" b="1" dirty="0"/>
              <a:t>index</a:t>
            </a:r>
            <a:r>
              <a:rPr lang="en-US" sz="1800" dirty="0"/>
              <a:t> value starts at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800" dirty="0"/>
              <a:t> rather than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/>
              <a:t>index values can also be assigned manually if you choose to do so, shown </a:t>
            </a:r>
            <a:r>
              <a:rPr lang="en-US" sz="1800" dirty="0" smtClean="0"/>
              <a:t>in the following </a:t>
            </a:r>
            <a:r>
              <a:rPr lang="nb-NO" sz="1800" dirty="0" smtClean="0"/>
              <a:t>Listing.</a:t>
            </a:r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73965"/>
            <a:ext cx="6146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8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Multidimensional Array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Multidimensional</a:t>
            </a:r>
            <a:r>
              <a:rPr lang="en-US" dirty="0"/>
              <a:t> </a:t>
            </a:r>
            <a:r>
              <a:rPr lang="en-US" b="1" dirty="0"/>
              <a:t>arrays</a:t>
            </a:r>
            <a:r>
              <a:rPr lang="en-US" dirty="0"/>
              <a:t> are arrays of arrays. As mentioned earlier in this </a:t>
            </a:r>
            <a:r>
              <a:rPr lang="en-US" dirty="0" smtClean="0"/>
              <a:t>lesson, </a:t>
            </a:r>
            <a:r>
              <a:rPr lang="en-US" dirty="0"/>
              <a:t>you can </a:t>
            </a:r>
            <a:r>
              <a:rPr lang="en-US" dirty="0" smtClean="0"/>
              <a:t>save </a:t>
            </a:r>
            <a:r>
              <a:rPr lang="en-US" b="1" dirty="0" smtClean="0"/>
              <a:t>any </a:t>
            </a:r>
            <a:r>
              <a:rPr lang="en-US" b="1" dirty="0"/>
              <a:t>kind of data </a:t>
            </a:r>
            <a:r>
              <a:rPr lang="en-US" dirty="0"/>
              <a:t>to an array, even other arrays.</a:t>
            </a:r>
          </a:p>
          <a:p>
            <a:r>
              <a:rPr lang="en-US" dirty="0"/>
              <a:t>To this point 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favoriteSandwiches</a:t>
            </a:r>
            <a:r>
              <a:rPr lang="en-US" dirty="0"/>
              <a:t> array has been pretty limiting.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happens if </a:t>
            </a:r>
            <a:r>
              <a:rPr lang="en-US" dirty="0" smtClean="0"/>
              <a:t>we have more </a:t>
            </a:r>
            <a:r>
              <a:rPr lang="en-US" dirty="0"/>
              <a:t>than one </a:t>
            </a:r>
            <a:r>
              <a:rPr lang="en-US" dirty="0" smtClean="0"/>
              <a:t>favourite </a:t>
            </a:r>
            <a:r>
              <a:rPr lang="en-US" dirty="0"/>
              <a:t>kind of sandwich for each meal, and </a:t>
            </a:r>
            <a:r>
              <a:rPr lang="en-US" dirty="0" smtClean="0"/>
              <a:t>we </a:t>
            </a:r>
            <a:r>
              <a:rPr lang="en-US" dirty="0"/>
              <a:t>want to combine them into </a:t>
            </a:r>
            <a:r>
              <a:rPr lang="en-US" dirty="0" smtClean="0"/>
              <a:t>a single </a:t>
            </a:r>
            <a:r>
              <a:rPr lang="en-US" dirty="0"/>
              <a:t>data source?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where </a:t>
            </a:r>
            <a:r>
              <a:rPr lang="en-US" b="1" dirty="0"/>
              <a:t>multidimensional</a:t>
            </a:r>
            <a:r>
              <a:rPr lang="en-US" dirty="0"/>
              <a:t> comes into the mix.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would first </a:t>
            </a:r>
            <a:r>
              <a:rPr lang="en-US" dirty="0" smtClean="0"/>
              <a:t>have to </a:t>
            </a:r>
            <a:r>
              <a:rPr lang="en-US" dirty="0"/>
              <a:t>split the three meals into separate arrays: </a:t>
            </a:r>
            <a:r>
              <a:rPr lang="en-US" b="1" dirty="0"/>
              <a:t>breakfast</a:t>
            </a:r>
            <a:r>
              <a:rPr lang="en-US" dirty="0"/>
              <a:t>, </a:t>
            </a:r>
            <a:r>
              <a:rPr lang="en-US" b="1" dirty="0"/>
              <a:t>lunch</a:t>
            </a:r>
            <a:r>
              <a:rPr lang="en-US" dirty="0"/>
              <a:t>, </a:t>
            </a:r>
            <a:r>
              <a:rPr lang="en-US" b="1" dirty="0"/>
              <a:t>dinner</a:t>
            </a:r>
            <a:r>
              <a:rPr lang="en-US" dirty="0"/>
              <a:t>; then take those </a:t>
            </a:r>
            <a:r>
              <a:rPr lang="en-US" dirty="0" smtClean="0"/>
              <a:t>three arrays and </a:t>
            </a:r>
            <a:r>
              <a:rPr lang="en-US" dirty="0"/>
              <a:t>add them to a fourth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96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Multidimensional </a:t>
            </a:r>
            <a:r>
              <a:rPr lang="en-US" dirty="0" smtClean="0"/>
              <a:t>Array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506504"/>
          </a:xfrm>
        </p:spPr>
        <p:txBody>
          <a:bodyPr/>
          <a:lstStyle/>
          <a:p>
            <a:r>
              <a:rPr lang="en-US" dirty="0"/>
              <a:t>Let’s take a look at </a:t>
            </a:r>
            <a:r>
              <a:rPr lang="en-US" dirty="0" smtClean="0"/>
              <a:t>this </a:t>
            </a:r>
            <a:r>
              <a:rPr lang="nb-NO" dirty="0" smtClean="0"/>
              <a:t>in </a:t>
            </a:r>
            <a:r>
              <a:rPr lang="nb-NO" dirty="0" err="1" smtClean="0"/>
              <a:t>the</a:t>
            </a:r>
            <a:r>
              <a:rPr lang="nb-NO" dirty="0"/>
              <a:t> </a:t>
            </a:r>
            <a:r>
              <a:rPr lang="nb-NO" dirty="0" smtClean="0"/>
              <a:t>following Listing: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8" y="1524001"/>
            <a:ext cx="8153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92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Multidimensional </a:t>
            </a:r>
            <a:r>
              <a:rPr lang="en-US" dirty="0" smtClean="0"/>
              <a:t>Array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2411504"/>
          </a:xfrm>
        </p:spPr>
        <p:txBody>
          <a:bodyPr/>
          <a:lstStyle/>
          <a:p>
            <a:r>
              <a:rPr lang="en-US" dirty="0"/>
              <a:t>This is a way to </a:t>
            </a:r>
            <a:r>
              <a:rPr lang="en-US" dirty="0" smtClean="0"/>
              <a:t>get </a:t>
            </a:r>
            <a:r>
              <a:rPr lang="en-US" b="1" dirty="0" smtClean="0"/>
              <a:t>more </a:t>
            </a:r>
            <a:r>
              <a:rPr lang="en-US" b="1" dirty="0"/>
              <a:t>data </a:t>
            </a:r>
            <a:r>
              <a:rPr lang="en-US" dirty="0"/>
              <a:t>crammed into </a:t>
            </a:r>
            <a:r>
              <a:rPr lang="en-US" b="1" dirty="0"/>
              <a:t>favoriteSandwiches</a:t>
            </a:r>
            <a:r>
              <a:rPr lang="en-US" dirty="0"/>
              <a:t> while keeping the </a:t>
            </a:r>
            <a:r>
              <a:rPr lang="en-US" dirty="0" smtClean="0"/>
              <a:t>structure meaningful </a:t>
            </a:r>
            <a:r>
              <a:rPr lang="en-US" dirty="0"/>
              <a:t>and reusable throughout the rest of your code. </a:t>
            </a:r>
            <a:endParaRPr lang="en-US" dirty="0" smtClean="0"/>
          </a:p>
          <a:p>
            <a:r>
              <a:rPr lang="en-US" dirty="0" smtClean="0"/>
              <a:t>Accessing </a:t>
            </a:r>
            <a:r>
              <a:rPr lang="en-US" dirty="0"/>
              <a:t>a multidimensional array can be tricky, so let’s go </a:t>
            </a:r>
            <a:r>
              <a:rPr lang="en-US" dirty="0" smtClean="0"/>
              <a:t>over it </a:t>
            </a:r>
            <a:r>
              <a:rPr lang="en-US" dirty="0"/>
              <a:t>piece by piece. </a:t>
            </a:r>
            <a:endParaRPr lang="en-US" dirty="0" smtClean="0"/>
          </a:p>
          <a:p>
            <a:r>
              <a:rPr lang="en-US" dirty="0" smtClean="0"/>
              <a:t>The following Listing shows </a:t>
            </a:r>
            <a:r>
              <a:rPr lang="en-US" dirty="0"/>
              <a:t>how to pull out various sandwich types from the </a:t>
            </a:r>
            <a:r>
              <a:rPr lang="en-US" dirty="0" smtClean="0"/>
              <a:t>array: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38940"/>
            <a:ext cx="6134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Multidimensional </a:t>
            </a:r>
            <a:r>
              <a:rPr lang="en-US" dirty="0" smtClean="0"/>
              <a:t>Array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get into what’s really going on in this data call: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favoriteSandwiches[0][1]</a:t>
            </a:r>
            <a:r>
              <a:rPr lang="en-US" dirty="0"/>
              <a:t>, </a:t>
            </a:r>
            <a:r>
              <a:rPr lang="en-US" dirty="0" smtClean="0"/>
              <a:t>which returns </a:t>
            </a:r>
            <a:r>
              <a:rPr lang="en-US" dirty="0"/>
              <a:t>“Egg Whites on Flatbread.” This is a step-by-step process for what is going 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Access </a:t>
            </a:r>
            <a:r>
              <a:rPr lang="en-US" dirty="0"/>
              <a:t>the array called “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favoriteSandwiches</a:t>
            </a:r>
            <a:r>
              <a:rPr lang="en-US" dirty="0"/>
              <a:t> </a:t>
            </a:r>
            <a:r>
              <a:rPr lang="en-US" dirty="0" smtClean="0"/>
              <a:t>.”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Go into the 1 </a:t>
            </a:r>
            <a:r>
              <a:rPr lang="en-US" dirty="0" err="1" smtClean="0"/>
              <a:t>st</a:t>
            </a:r>
            <a:r>
              <a:rPr lang="en-US" dirty="0" smtClean="0"/>
              <a:t> item (breakfast); remember, arrays start at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dirty="0" smtClean="0"/>
              <a:t>, not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Inside </a:t>
            </a:r>
            <a:r>
              <a:rPr lang="en-US" dirty="0"/>
              <a:t>of “breakfast” get the second item (Egg Whites on Flatbread).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Alert </a:t>
            </a:r>
            <a:r>
              <a:rPr lang="en-US" dirty="0"/>
              <a:t>the result.</a:t>
            </a:r>
          </a:p>
          <a:p>
            <a:r>
              <a:rPr lang="en-US" dirty="0"/>
              <a:t>That same pattern is applied for each time the array data is accessed.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have to pass </a:t>
            </a:r>
            <a:r>
              <a:rPr lang="en-US" dirty="0" smtClean="0"/>
              <a:t>through the </a:t>
            </a:r>
            <a:r>
              <a:rPr lang="en-US" dirty="0"/>
              <a:t>first array before moving onto the second.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57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Pushing Data into an Array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that you know all the different types of arrays and how to </a:t>
            </a:r>
            <a:r>
              <a:rPr lang="en-US" b="1" dirty="0"/>
              <a:t>pull</a:t>
            </a:r>
            <a:r>
              <a:rPr lang="en-US" dirty="0"/>
              <a:t> data from them, the </a:t>
            </a:r>
            <a:r>
              <a:rPr lang="en-US" dirty="0" smtClean="0"/>
              <a:t>next logical </a:t>
            </a:r>
            <a:r>
              <a:rPr lang="en-US" dirty="0"/>
              <a:t>step is to start </a:t>
            </a:r>
            <a:r>
              <a:rPr lang="en-US" b="1" dirty="0"/>
              <a:t>dynamically adding </a:t>
            </a:r>
            <a:r>
              <a:rPr lang="en-US" dirty="0"/>
              <a:t>content into an array (you don’t always have to do </a:t>
            </a:r>
            <a:r>
              <a:rPr lang="en-US" dirty="0" smtClean="0"/>
              <a:t>it by </a:t>
            </a:r>
            <a:r>
              <a:rPr lang="en-US" dirty="0"/>
              <a:t>hand—that would be awful).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will often be times when you need to add new </a:t>
            </a:r>
            <a:r>
              <a:rPr lang="en-US" dirty="0" smtClean="0"/>
              <a:t>information to </a:t>
            </a:r>
            <a:r>
              <a:rPr lang="en-US" dirty="0"/>
              <a:t>an array, either generating the information yourself or gathering it through user </a:t>
            </a:r>
            <a:r>
              <a:rPr lang="en-US" dirty="0" smtClean="0"/>
              <a:t>input— they’re </a:t>
            </a:r>
            <a:r>
              <a:rPr lang="en-US" dirty="0"/>
              <a:t>both equally common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65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Pushing Data into an </a:t>
            </a:r>
            <a:r>
              <a:rPr lang="en-US" dirty="0" smtClean="0"/>
              <a:t>Array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2106704"/>
          </a:xfrm>
        </p:spPr>
        <p:txBody>
          <a:bodyPr>
            <a:normAutofit/>
          </a:bodyPr>
          <a:lstStyle/>
          <a:p>
            <a:r>
              <a:rPr lang="en-US" dirty="0" smtClean="0"/>
              <a:t>The following Listing expands </a:t>
            </a:r>
            <a:r>
              <a:rPr lang="en-US" dirty="0"/>
              <a:t>on the breakfast </a:t>
            </a:r>
            <a:r>
              <a:rPr lang="en-US" b="1" dirty="0" smtClean="0"/>
              <a:t>array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In </a:t>
            </a:r>
            <a:r>
              <a:rPr lang="en-US" dirty="0"/>
              <a:t>this example we want to do </a:t>
            </a:r>
            <a:r>
              <a:rPr lang="en-US" dirty="0" smtClean="0"/>
              <a:t>a few </a:t>
            </a:r>
            <a:r>
              <a:rPr lang="en-US" dirty="0"/>
              <a:t>things:</a:t>
            </a:r>
          </a:p>
          <a:p>
            <a:pPr lvl="1"/>
            <a:r>
              <a:rPr lang="en-US" dirty="0" smtClean="0"/>
              <a:t>Add Jalape</a:t>
            </a:r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Bagel &amp; Ham to the breakfast array.</a:t>
            </a:r>
          </a:p>
          <a:p>
            <a:pPr lvl="1"/>
            <a:r>
              <a:rPr lang="en-US" dirty="0" smtClean="0"/>
              <a:t>Alert </a:t>
            </a:r>
            <a:r>
              <a:rPr lang="en-US" dirty="0"/>
              <a:t>the entire array to confirm that it was added properly at the end.</a:t>
            </a:r>
          </a:p>
          <a:p>
            <a:pPr lvl="1"/>
            <a:r>
              <a:rPr lang="en-US" dirty="0" smtClean="0"/>
              <a:t>Directly </a:t>
            </a:r>
            <a:r>
              <a:rPr lang="en-US" dirty="0"/>
              <a:t>access the newly added array item (</a:t>
            </a:r>
            <a:r>
              <a:rPr lang="en-US" dirty="0" smtClean="0"/>
              <a:t>Jalape</a:t>
            </a:r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Bagel &amp; Ham) and alert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4201"/>
            <a:ext cx="7420769" cy="280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Array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and removing items from an </a:t>
            </a:r>
            <a:r>
              <a:rPr lang="en-US" b="1" dirty="0"/>
              <a:t>array</a:t>
            </a:r>
            <a:r>
              <a:rPr lang="en-US" dirty="0"/>
              <a:t> are all the basic interactions you will </a:t>
            </a:r>
            <a:r>
              <a:rPr lang="en-US" dirty="0" smtClean="0"/>
              <a:t>encounter, but </a:t>
            </a:r>
            <a:r>
              <a:rPr lang="en-US" dirty="0"/>
              <a:t>because this type of data storage is so critical, </a:t>
            </a:r>
            <a:r>
              <a:rPr lang="en-US" b="1" dirty="0"/>
              <a:t>JavaScript</a:t>
            </a:r>
            <a:r>
              <a:rPr lang="en-US" dirty="0"/>
              <a:t> opens up a whole slew of </a:t>
            </a:r>
            <a:r>
              <a:rPr lang="en-US" dirty="0" smtClean="0"/>
              <a:t>methods dedicated </a:t>
            </a:r>
            <a:r>
              <a:rPr lang="en-US" dirty="0"/>
              <a:t>to the purpose of interacting with arrays</a:t>
            </a:r>
            <a:r>
              <a:rPr lang="en-US" dirty="0" smtClean="0"/>
              <a:t>.</a:t>
            </a:r>
          </a:p>
          <a:p>
            <a:r>
              <a:rPr lang="en-US" dirty="0"/>
              <a:t>The methods we’ll be going over are</a:t>
            </a:r>
          </a:p>
          <a:p>
            <a:pPr lvl="1"/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join</a:t>
            </a:r>
          </a:p>
          <a:p>
            <a:pPr lvl="1"/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slice</a:t>
            </a:r>
          </a:p>
          <a:p>
            <a:pPr lvl="1"/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shift</a:t>
            </a:r>
            <a:r>
              <a:rPr lang="en-US" dirty="0"/>
              <a:t> and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unshift</a:t>
            </a:r>
          </a:p>
          <a:p>
            <a:pPr lvl="1"/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pop</a:t>
            </a:r>
          </a:p>
          <a:p>
            <a:pPr lvl="1"/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concat</a:t>
            </a:r>
          </a:p>
          <a:p>
            <a:pPr lvl="1"/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sort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15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join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join</a:t>
            </a:r>
            <a:r>
              <a:rPr lang="en-US" dirty="0"/>
              <a:t> method is a way to combine all the items in an array quickly with a certain </a:t>
            </a:r>
            <a:r>
              <a:rPr lang="en-US" b="1" dirty="0"/>
              <a:t>term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b="1" dirty="0" smtClean="0"/>
              <a:t>separator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join</a:t>
            </a:r>
            <a:r>
              <a:rPr lang="en-US" dirty="0"/>
              <a:t> method will convert all items in an array to a </a:t>
            </a:r>
            <a:r>
              <a:rPr lang="en-US" b="1" dirty="0"/>
              <a:t>string</a:t>
            </a:r>
            <a:r>
              <a:rPr lang="en-US" dirty="0"/>
              <a:t> and output them in a </a:t>
            </a:r>
            <a:r>
              <a:rPr lang="en-US" dirty="0" smtClean="0"/>
              <a:t>format you </a:t>
            </a:r>
            <a:r>
              <a:rPr lang="en-US" dirty="0"/>
              <a:t>specify. </a:t>
            </a:r>
            <a:endParaRPr lang="en-US" dirty="0" smtClean="0"/>
          </a:p>
          <a:p>
            <a:r>
              <a:rPr lang="en-US" dirty="0" smtClean="0"/>
              <a:t>In the following Listing you </a:t>
            </a:r>
            <a:r>
              <a:rPr lang="en-US" dirty="0"/>
              <a:t>can see that we’re working with the same meal-based </a:t>
            </a:r>
            <a:r>
              <a:rPr lang="en-US" dirty="0" smtClean="0"/>
              <a:t>sandwich arrays </a:t>
            </a:r>
            <a:r>
              <a:rPr lang="en-US" dirty="0"/>
              <a:t>we have been using throughout the </a:t>
            </a:r>
            <a:r>
              <a:rPr lang="en-US" dirty="0" smtClean="0"/>
              <a:t>lesson.</a:t>
            </a:r>
            <a:endParaRPr lang="en-US" dirty="0"/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Join</a:t>
            </a:r>
            <a:r>
              <a:rPr lang="en-US" dirty="0"/>
              <a:t> takes one parameter, which is the </a:t>
            </a:r>
            <a:r>
              <a:rPr lang="en-US" b="1" dirty="0"/>
              <a:t>string value </a:t>
            </a:r>
            <a:r>
              <a:rPr lang="en-US" dirty="0"/>
              <a:t>you want to output in between each </a:t>
            </a:r>
            <a:r>
              <a:rPr lang="en-US" dirty="0" smtClean="0"/>
              <a:t>array item</a:t>
            </a:r>
            <a:r>
              <a:rPr lang="en-US" dirty="0"/>
              <a:t>. In this case it is “, </a:t>
            </a:r>
            <a:r>
              <a:rPr lang="en-US" b="1" dirty="0"/>
              <a:t>plus</a:t>
            </a:r>
            <a:r>
              <a:rPr lang="en-US" dirty="0"/>
              <a:t> ”.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result will be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[array item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/>
              <a:t>,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plus [array item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 smtClean="0"/>
              <a:t>,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plus</a:t>
            </a:r>
            <a:r>
              <a:rPr lang="en-US" dirty="0"/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array item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]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33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Join</a:t>
            </a:r>
            <a:r>
              <a:rPr lang="en-US" b="1" dirty="0" smtClean="0"/>
              <a:t> </a:t>
            </a:r>
            <a:r>
              <a:rPr lang="en-US" dirty="0" smtClean="0"/>
              <a:t>(Cont’d)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53" y="990599"/>
            <a:ext cx="8430522" cy="32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7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Storing Data in JavaScript</a:t>
            </a:r>
          </a:p>
        </p:txBody>
      </p:sp>
    </p:spTree>
    <p:extLst>
      <p:ext uri="{BB962C8B-B14F-4D97-AF65-F5344CB8AC3E}">
        <p14:creationId xmlns:p14="http://schemas.microsoft.com/office/powerpoint/2010/main" val="1177826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slice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slice</a:t>
            </a:r>
            <a:r>
              <a:rPr lang="en-US" dirty="0"/>
              <a:t> has the capability to output a range of items in an array.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if you want </a:t>
            </a:r>
            <a:r>
              <a:rPr lang="en-US" dirty="0" smtClean="0"/>
              <a:t>to output </a:t>
            </a:r>
            <a:r>
              <a:rPr lang="en-US" dirty="0"/>
              <a:t>items </a:t>
            </a:r>
            <a:r>
              <a:rPr lang="en-US" b="1" dirty="0"/>
              <a:t>1 through 4 </a:t>
            </a:r>
            <a:r>
              <a:rPr lang="en-US" dirty="0"/>
              <a:t>and leave out item 0 and anything higher than 5, that is a range </a:t>
            </a:r>
            <a:r>
              <a:rPr lang="en-US" dirty="0" smtClean="0"/>
              <a:t>of values </a:t>
            </a:r>
            <a:r>
              <a:rPr lang="en-US" dirty="0"/>
              <a:t>you can target with </a:t>
            </a:r>
            <a:r>
              <a:rPr lang="en-US" dirty="0" smtClean="0"/>
              <a:t>slice. </a:t>
            </a:r>
          </a:p>
          <a:p>
            <a:r>
              <a:rPr lang="en-US" dirty="0" smtClean="0"/>
              <a:t>In the following Listing we’re </a:t>
            </a:r>
            <a:r>
              <a:rPr lang="en-US" dirty="0"/>
              <a:t>accessing the lunch array and </a:t>
            </a:r>
            <a:r>
              <a:rPr lang="en-US" dirty="0" smtClean="0"/>
              <a:t>outputting values </a:t>
            </a:r>
            <a:r>
              <a:rPr lang="en-US" dirty="0"/>
              <a:t>1 &amp; 2 (Grilled Cheese, Peanut Butter and Jelly) and joining them with an </a:t>
            </a:r>
            <a:r>
              <a:rPr lang="en-US" dirty="0" smtClean="0"/>
              <a:t>ampersand (&amp;). </a:t>
            </a:r>
          </a:p>
          <a:p>
            <a:r>
              <a:rPr lang="en-US" dirty="0" smtClean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slice</a:t>
            </a:r>
            <a:r>
              <a:rPr lang="en-US" dirty="0"/>
              <a:t> method takes two parameters, the first is your </a:t>
            </a:r>
            <a:r>
              <a:rPr lang="en-US" b="1" dirty="0"/>
              <a:t>starting</a:t>
            </a:r>
            <a:r>
              <a:rPr lang="en-US" dirty="0"/>
              <a:t> </a:t>
            </a:r>
            <a:r>
              <a:rPr lang="en-US" b="1" dirty="0"/>
              <a:t>position</a:t>
            </a:r>
            <a:r>
              <a:rPr lang="en-US" dirty="0"/>
              <a:t> and </a:t>
            </a:r>
            <a:r>
              <a:rPr lang="en-US" dirty="0" smtClean="0"/>
              <a:t>the second </a:t>
            </a:r>
            <a:r>
              <a:rPr lang="en-US" dirty="0"/>
              <a:t>is your </a:t>
            </a:r>
            <a:r>
              <a:rPr lang="en-US" b="1" dirty="0"/>
              <a:t>ending position </a:t>
            </a:r>
            <a:r>
              <a:rPr lang="en-US" dirty="0"/>
              <a:t>in the array.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start parameter is required, the </a:t>
            </a:r>
            <a:r>
              <a:rPr lang="en-US" b="1" dirty="0"/>
              <a:t>end is </a:t>
            </a:r>
            <a:r>
              <a:rPr lang="en-US" b="1" dirty="0" smtClean="0"/>
              <a:t>optional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If </a:t>
            </a:r>
            <a:r>
              <a:rPr lang="en-US" dirty="0"/>
              <a:t>it’s omitted, the slice will just continue to the end of the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73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Slice (Cont’d)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7" y="990600"/>
            <a:ext cx="8413957" cy="193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6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shift</a:t>
            </a:r>
            <a:r>
              <a:rPr lang="en-US" dirty="0"/>
              <a:t> and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unshift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shift</a:t>
            </a:r>
            <a:r>
              <a:rPr lang="en-US" dirty="0"/>
              <a:t> and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unshift</a:t>
            </a:r>
            <a:r>
              <a:rPr lang="en-US" dirty="0"/>
              <a:t> are methods used to add and remove items </a:t>
            </a:r>
            <a:r>
              <a:rPr lang="en-US" dirty="0" smtClean="0"/>
              <a:t>to / from </a:t>
            </a:r>
            <a:r>
              <a:rPr lang="en-US" dirty="0"/>
              <a:t>the </a:t>
            </a:r>
            <a:r>
              <a:rPr lang="en-US" b="1" dirty="0"/>
              <a:t>beginning</a:t>
            </a:r>
            <a:r>
              <a:rPr lang="en-US" dirty="0"/>
              <a:t> of </a:t>
            </a:r>
            <a:r>
              <a:rPr lang="en-US" dirty="0" smtClean="0"/>
              <a:t>a specified </a:t>
            </a:r>
            <a:r>
              <a:rPr lang="en-US" dirty="0"/>
              <a:t>array. </a:t>
            </a:r>
            <a:endParaRPr lang="en-US" dirty="0" smtClean="0"/>
          </a:p>
          <a:p>
            <a:r>
              <a:rPr lang="en-US" dirty="0" smtClean="0"/>
              <a:t>In the following Listing 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shift</a:t>
            </a:r>
            <a:r>
              <a:rPr lang="en-US" dirty="0"/>
              <a:t> method is set to remove the array item “</a:t>
            </a:r>
            <a:r>
              <a:rPr lang="en-US" dirty="0" smtClean="0"/>
              <a:t>meatball” from </a:t>
            </a:r>
            <a:r>
              <a:rPr lang="en-US" dirty="0"/>
              <a:t>the dinner array defined in </a:t>
            </a:r>
            <a:r>
              <a:rPr lang="en-US" dirty="0" smtClean="0"/>
              <a:t>the following Listing. </a:t>
            </a:r>
          </a:p>
          <a:p>
            <a:r>
              <a:rPr lang="en-US" dirty="0" smtClean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unshift</a:t>
            </a:r>
            <a:r>
              <a:rPr lang="en-US" dirty="0"/>
              <a:t> method will then add the </a:t>
            </a:r>
            <a:r>
              <a:rPr lang="en-US" dirty="0" smtClean="0"/>
              <a:t>array item </a:t>
            </a:r>
            <a:r>
              <a:rPr lang="en-US" dirty="0"/>
              <a:t>of “Nacho </a:t>
            </a:r>
            <a:r>
              <a:rPr lang="en-US" dirty="0" smtClean="0"/>
              <a:t>Cheesewich</a:t>
            </a:r>
            <a:r>
              <a:rPr lang="en-US" dirty="0"/>
              <a:t>” to the beginning of the same array.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then see the </a:t>
            </a:r>
            <a:r>
              <a:rPr lang="en-US" dirty="0" smtClean="0"/>
              <a:t>resulting array </a:t>
            </a:r>
            <a:r>
              <a:rPr lang="en-US" dirty="0"/>
              <a:t>with “meatball” removed and “Nacho </a:t>
            </a:r>
            <a:r>
              <a:rPr lang="en-US" dirty="0" smtClean="0"/>
              <a:t>Cheesewich</a:t>
            </a:r>
            <a:r>
              <a:rPr lang="en-US" dirty="0"/>
              <a:t>” added for an </a:t>
            </a:r>
            <a:r>
              <a:rPr lang="en-US" dirty="0" smtClean="0"/>
              <a:t>extra-delicious dinner </a:t>
            </a:r>
            <a:r>
              <a:rPr lang="en-US" dirty="0"/>
              <a:t>sandwich array.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4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shift</a:t>
            </a:r>
            <a:r>
              <a:rPr lang="en-US" dirty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unshift </a:t>
            </a:r>
            <a:r>
              <a:rPr lang="en-US" dirty="0" smtClean="0"/>
              <a:t>(Cont’d)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79" y="914400"/>
            <a:ext cx="587687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0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725704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pop</a:t>
            </a:r>
            <a:r>
              <a:rPr lang="en-US" dirty="0"/>
              <a:t> is a method reserved for removing and returning the last item in an array. </a:t>
            </a:r>
            <a:endParaRPr lang="en-US" dirty="0" smtClean="0"/>
          </a:p>
          <a:p>
            <a:r>
              <a:rPr lang="en-US" dirty="0" smtClean="0"/>
              <a:t>In the following Listing you </a:t>
            </a:r>
            <a:r>
              <a:rPr lang="en-US" dirty="0"/>
              <a:t>can see an example of how to remove the last item from the dinner array </a:t>
            </a:r>
            <a:r>
              <a:rPr lang="en-US" dirty="0" smtClean="0"/>
              <a:t>to </a:t>
            </a:r>
            <a:r>
              <a:rPr lang="en-US" dirty="0"/>
              <a:t>return an Oatmeal and Banana Sandwich on Rye bread.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72270"/>
            <a:ext cx="57912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64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2411504"/>
          </a:xfrm>
        </p:spPr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concat</a:t>
            </a:r>
            <a:r>
              <a:rPr lang="en-US" dirty="0"/>
              <a:t> is short for “concatenate.” It’s a method of copying and combining multiple </a:t>
            </a:r>
            <a:r>
              <a:rPr lang="en-US" dirty="0" smtClean="0"/>
              <a:t>arrays into </a:t>
            </a:r>
            <a:r>
              <a:rPr lang="en-US" dirty="0"/>
              <a:t>a single array.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original array </a:t>
            </a:r>
            <a:r>
              <a:rPr lang="en-US" b="1" dirty="0"/>
              <a:t>still exists </a:t>
            </a:r>
            <a:r>
              <a:rPr lang="en-US" dirty="0"/>
              <a:t>because the combined </a:t>
            </a:r>
            <a:r>
              <a:rPr lang="en-US" b="1" dirty="0"/>
              <a:t>array</a:t>
            </a:r>
            <a:r>
              <a:rPr lang="en-US" dirty="0"/>
              <a:t> is only a </a:t>
            </a:r>
            <a:r>
              <a:rPr lang="en-US" dirty="0" smtClean="0"/>
              <a:t>copy. </a:t>
            </a:r>
          </a:p>
          <a:p>
            <a:r>
              <a:rPr lang="en-US" dirty="0" smtClean="0"/>
              <a:t>In the following Listing you </a:t>
            </a:r>
            <a:r>
              <a:rPr lang="en-US" dirty="0"/>
              <a:t>can see that the breakfast, lunch, and dinner arrays are all being </a:t>
            </a:r>
            <a:r>
              <a:rPr lang="en-US" dirty="0" smtClean="0"/>
              <a:t>concatenated into </a:t>
            </a:r>
            <a:r>
              <a:rPr lang="en-US" dirty="0"/>
              <a:t>the new “ </a:t>
            </a:r>
            <a:r>
              <a:rPr lang="en-US" b="1" dirty="0"/>
              <a:t>favoriteSandwiches</a:t>
            </a:r>
            <a:r>
              <a:rPr lang="en-US" dirty="0"/>
              <a:t> ” array.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54757"/>
            <a:ext cx="59309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54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sort</a:t>
            </a:r>
            <a:r>
              <a:rPr lang="en-US" dirty="0"/>
              <a:t> is an interesting method; it can output alphabetical or custom sorting of </a:t>
            </a:r>
            <a:r>
              <a:rPr lang="en-US" b="1" dirty="0"/>
              <a:t>array</a:t>
            </a:r>
            <a:r>
              <a:rPr lang="en-US" dirty="0"/>
              <a:t> items. </a:t>
            </a:r>
            <a:endParaRPr lang="en-US" dirty="0" smtClean="0"/>
          </a:p>
          <a:p>
            <a:r>
              <a:rPr lang="en-US" dirty="0" smtClean="0"/>
              <a:t>It takes </a:t>
            </a:r>
            <a:r>
              <a:rPr lang="en-US" dirty="0"/>
              <a:t>one optional argument, which is a custom sorting function you would have to write.</a:t>
            </a:r>
          </a:p>
          <a:p>
            <a:r>
              <a:rPr lang="en-US" dirty="0"/>
              <a:t>Otherwise, it will use basic alphabetical sorting. </a:t>
            </a:r>
            <a:endParaRPr lang="en-US" dirty="0" smtClean="0"/>
          </a:p>
          <a:p>
            <a:r>
              <a:rPr lang="en-US" dirty="0" smtClean="0"/>
              <a:t>Something </a:t>
            </a:r>
            <a:r>
              <a:rPr lang="en-US" dirty="0"/>
              <a:t>to note is that that numbers </a:t>
            </a:r>
            <a:r>
              <a:rPr lang="en-US" dirty="0" smtClean="0"/>
              <a:t>will not </a:t>
            </a:r>
            <a:r>
              <a:rPr lang="en-US" dirty="0"/>
              <a:t>be sorted correctly; 30 will be considered lower than 4 because sort does not take </a:t>
            </a:r>
            <a:r>
              <a:rPr lang="en-US" dirty="0" smtClean="0"/>
              <a:t>into account </a:t>
            </a:r>
            <a:r>
              <a:rPr lang="en-US" dirty="0"/>
              <a:t>true numerical sorting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0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Sort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116104"/>
          </a:xfrm>
        </p:spPr>
        <p:txBody>
          <a:bodyPr/>
          <a:lstStyle/>
          <a:p>
            <a:r>
              <a:rPr lang="en-US" smtClean="0"/>
              <a:t>In </a:t>
            </a:r>
            <a:r>
              <a:rPr lang="en-US" dirty="0" smtClean="0"/>
              <a:t>the following Listing we </a:t>
            </a:r>
            <a:r>
              <a:rPr lang="en-US" dirty="0"/>
              <a:t>are using the sort method on 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favoriteSandwiches</a:t>
            </a:r>
            <a:r>
              <a:rPr lang="en-US" dirty="0"/>
              <a:t> array and </a:t>
            </a:r>
            <a:r>
              <a:rPr lang="en-US" dirty="0" smtClean="0"/>
              <a:t>outputting the </a:t>
            </a:r>
            <a:r>
              <a:rPr lang="en-US" dirty="0"/>
              <a:t>alphabetical listing of all combined array items.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1"/>
            <a:ext cx="6350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82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7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95430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When data starts to get overly complex and difficult to consume, I often find myself </a:t>
            </a:r>
            <a:r>
              <a:rPr lang="en-US" dirty="0" smtClean="0"/>
              <a:t>turning from </a:t>
            </a:r>
            <a:r>
              <a:rPr lang="en-US" dirty="0"/>
              <a:t>arrays to objects.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still save arrays to </a:t>
            </a:r>
            <a:r>
              <a:rPr lang="en-US" b="1" dirty="0"/>
              <a:t>objects</a:t>
            </a:r>
            <a:r>
              <a:rPr lang="en-US" dirty="0"/>
              <a:t>, but rather than piling them </a:t>
            </a:r>
            <a:r>
              <a:rPr lang="en-US" dirty="0" smtClean="0"/>
              <a:t>into complex</a:t>
            </a:r>
            <a:r>
              <a:rPr lang="en-US" dirty="0"/>
              <a:t>, multidimensional arrays, you can create a more human-readable format (in </a:t>
            </a:r>
            <a:r>
              <a:rPr lang="en-US" dirty="0" smtClean="0"/>
              <a:t>my opinion</a:t>
            </a:r>
            <a:r>
              <a:rPr lang="en-US" dirty="0"/>
              <a:t>) with objects.</a:t>
            </a:r>
          </a:p>
          <a:p>
            <a:r>
              <a:rPr lang="en-US" dirty="0"/>
              <a:t>In </a:t>
            </a:r>
            <a:r>
              <a:rPr lang="en-US" dirty="0" smtClean="0"/>
              <a:t>the following Listing you </a:t>
            </a:r>
            <a:r>
              <a:rPr lang="en-US" dirty="0"/>
              <a:t>can see how you might save all the favorite sandwich data into an </a:t>
            </a:r>
            <a:r>
              <a:rPr lang="en-US" dirty="0" smtClean="0"/>
              <a:t>object, and </a:t>
            </a:r>
            <a:r>
              <a:rPr lang="en-US" dirty="0"/>
              <a:t>then access an individual item in each </a:t>
            </a:r>
            <a:r>
              <a:rPr lang="en-US" b="1" dirty="0"/>
              <a:t>array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21" y="2895600"/>
            <a:ext cx="794124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9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– </a:t>
            </a:r>
            <a:r>
              <a:rPr lang="en-US" dirty="0"/>
              <a:t>Storing Data in JavaScript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core functionality of JavaScript</a:t>
            </a:r>
            <a:r>
              <a:rPr lang="en-US" dirty="0" smtClean="0"/>
              <a:t>.</a:t>
            </a:r>
          </a:p>
          <a:p>
            <a:r>
              <a:rPr lang="en-US" dirty="0"/>
              <a:t>In this </a:t>
            </a:r>
            <a:r>
              <a:rPr lang="en-US" dirty="0" smtClean="0"/>
              <a:t>lesson, </a:t>
            </a:r>
            <a:r>
              <a:rPr lang="en-US" dirty="0"/>
              <a:t>you learn the different methods of storing data within a JavaScript model.</a:t>
            </a:r>
          </a:p>
          <a:p>
            <a:r>
              <a:rPr lang="en-US" dirty="0"/>
              <a:t>Some methods are </a:t>
            </a:r>
            <a:r>
              <a:rPr lang="en-US" b="1" dirty="0"/>
              <a:t>internal</a:t>
            </a:r>
            <a:r>
              <a:rPr lang="en-US" dirty="0"/>
              <a:t> to your own personal scripting file and some are consumed </a:t>
            </a:r>
            <a:r>
              <a:rPr lang="en-US" b="1" dirty="0"/>
              <a:t>externally</a:t>
            </a:r>
            <a:r>
              <a:rPr lang="en-US" dirty="0"/>
              <a:t>.</a:t>
            </a:r>
          </a:p>
          <a:p>
            <a:r>
              <a:rPr lang="en-US" dirty="0"/>
              <a:t>Externally generated data can be produced by a </a:t>
            </a:r>
            <a:r>
              <a:rPr lang="en-US" b="1" dirty="0"/>
              <a:t>database</a:t>
            </a:r>
            <a:r>
              <a:rPr lang="en-US" dirty="0"/>
              <a:t> local to your application </a:t>
            </a:r>
            <a:r>
              <a:rPr lang="en-US" dirty="0" smtClean="0"/>
              <a:t>or an </a:t>
            </a:r>
            <a:r>
              <a:rPr lang="en-US" b="1" dirty="0"/>
              <a:t>external API service </a:t>
            </a:r>
            <a:r>
              <a:rPr lang="en-US" dirty="0"/>
              <a:t>(we’ll get into APIs).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some form or another, you will be storing </a:t>
            </a:r>
            <a:r>
              <a:rPr lang="en-US" dirty="0" smtClean="0"/>
              <a:t>and caching </a:t>
            </a:r>
            <a:r>
              <a:rPr lang="en-US" dirty="0"/>
              <a:t>data on every </a:t>
            </a:r>
            <a:r>
              <a:rPr lang="en-US" dirty="0" smtClean="0"/>
              <a:t>project</a:t>
            </a:r>
            <a:r>
              <a:rPr lang="en-US" dirty="0"/>
              <a:t>.</a:t>
            </a:r>
            <a:r>
              <a:rPr lang="en-US" dirty="0" smtClean="0"/>
              <a:t> </a:t>
            </a:r>
          </a:p>
          <a:p>
            <a:r>
              <a:rPr lang="en-US" dirty="0"/>
              <a:t>K</a:t>
            </a:r>
            <a:r>
              <a:rPr lang="en-US" dirty="0" smtClean="0"/>
              <a:t>nowing </a:t>
            </a:r>
            <a:r>
              <a:rPr lang="en-US" dirty="0"/>
              <a:t>not only your options but the proper times to </a:t>
            </a:r>
            <a:r>
              <a:rPr lang="en-US" dirty="0" smtClean="0"/>
              <a:t>use them </a:t>
            </a:r>
            <a:r>
              <a:rPr lang="en-US" dirty="0"/>
              <a:t>can be very valuable when you’re trying to create a </a:t>
            </a:r>
            <a:r>
              <a:rPr lang="en-US" b="1" dirty="0"/>
              <a:t>codebase</a:t>
            </a:r>
            <a:r>
              <a:rPr lang="en-US" dirty="0"/>
              <a:t> that performs well and </a:t>
            </a:r>
            <a:r>
              <a:rPr lang="en-US" dirty="0" smtClean="0"/>
              <a:t>is reasonably </a:t>
            </a:r>
            <a:r>
              <a:rPr lang="en-US" dirty="0"/>
              <a:t>easy to maintain (a constant balancing act for all front-end code).</a:t>
            </a:r>
          </a:p>
        </p:txBody>
      </p:sp>
    </p:spTree>
    <p:extLst>
      <p:ext uri="{BB962C8B-B14F-4D97-AF65-F5344CB8AC3E}">
        <p14:creationId xmlns:p14="http://schemas.microsoft.com/office/powerpoint/2010/main" val="675051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Objects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954303"/>
          </a:xfrm>
        </p:spPr>
        <p:txBody>
          <a:bodyPr>
            <a:normAutofit fontScale="92500"/>
          </a:bodyPr>
          <a:lstStyle/>
          <a:p>
            <a:r>
              <a:rPr lang="en-US" dirty="0"/>
              <a:t>Objects, of course, don’t have to contain arrays like that; they can also contain </a:t>
            </a:r>
            <a:r>
              <a:rPr lang="en-US" b="1" dirty="0" smtClean="0"/>
              <a:t>strings</a:t>
            </a:r>
            <a:r>
              <a:rPr lang="en-US" dirty="0" smtClean="0"/>
              <a:t>, </a:t>
            </a:r>
            <a:r>
              <a:rPr lang="en-US" b="1" dirty="0" smtClean="0"/>
              <a:t>numbers</a:t>
            </a:r>
            <a:r>
              <a:rPr lang="en-US" dirty="0"/>
              <a:t>, </a:t>
            </a:r>
            <a:r>
              <a:rPr lang="en-US" b="1" dirty="0"/>
              <a:t>Boolean</a:t>
            </a:r>
            <a:r>
              <a:rPr lang="en-US" dirty="0"/>
              <a:t> values, or even entire functions.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are very flexible and are often </a:t>
            </a:r>
            <a:r>
              <a:rPr lang="en-US" dirty="0" smtClean="0"/>
              <a:t>the coding </a:t>
            </a:r>
            <a:r>
              <a:rPr lang="en-US" dirty="0"/>
              <a:t>method of choice on larger projects where consistency is a high-level concern.</a:t>
            </a:r>
          </a:p>
          <a:p>
            <a:r>
              <a:rPr lang="en-US" dirty="0" smtClean="0"/>
              <a:t>The following Listing shows </a:t>
            </a:r>
            <a:r>
              <a:rPr lang="en-US" dirty="0"/>
              <a:t>a </a:t>
            </a:r>
            <a:r>
              <a:rPr lang="en-US" b="1" dirty="0"/>
              <a:t>basic array </a:t>
            </a:r>
            <a:r>
              <a:rPr lang="en-US" dirty="0"/>
              <a:t>of meatball sandwich ingredients and how to access an </a:t>
            </a:r>
            <a:r>
              <a:rPr lang="en-US" dirty="0" smtClean="0"/>
              <a:t>individual item.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0"/>
            <a:ext cx="5638800" cy="29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3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Performance in Objects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objects you’ve seen so far have been only a single level deep, but the possibilities are </a:t>
            </a:r>
            <a:r>
              <a:rPr lang="en-US" dirty="0" smtClean="0"/>
              <a:t>limitless in </a:t>
            </a:r>
            <a:r>
              <a:rPr lang="en-US" dirty="0"/>
              <a:t>how deep you can nest an object.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are great for organization and making your </a:t>
            </a:r>
            <a:r>
              <a:rPr lang="en-US" dirty="0" smtClean="0"/>
              <a:t>code more </a:t>
            </a:r>
            <a:r>
              <a:rPr lang="en-US" b="1" dirty="0"/>
              <a:t>modular</a:t>
            </a:r>
            <a:r>
              <a:rPr lang="en-US" dirty="0"/>
              <a:t>, but this is part of the constant balancing act you will encounter when </a:t>
            </a:r>
            <a:r>
              <a:rPr lang="en-US" dirty="0" smtClean="0"/>
              <a:t>weighing the </a:t>
            </a:r>
            <a:r>
              <a:rPr lang="en-US" dirty="0"/>
              <a:t>benefits of </a:t>
            </a:r>
            <a:r>
              <a:rPr lang="en-US" b="1" dirty="0"/>
              <a:t>performance versus maintainability</a:t>
            </a:r>
            <a:r>
              <a:rPr lang="en-US" dirty="0"/>
              <a:t>.</a:t>
            </a:r>
          </a:p>
          <a:p>
            <a:r>
              <a:rPr lang="en-US" dirty="0"/>
              <a:t>For example, in </a:t>
            </a:r>
            <a:r>
              <a:rPr lang="en-US" dirty="0" smtClean="0"/>
              <a:t>the previous Listing, </a:t>
            </a:r>
            <a:r>
              <a:rPr lang="en-US" dirty="0"/>
              <a:t>accessing the meatball object has the following process: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“meatball”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“bread”</a:t>
            </a:r>
          </a:p>
          <a:p>
            <a:pPr lvl="1"/>
            <a:r>
              <a:rPr lang="en-US" dirty="0" smtClean="0"/>
              <a:t>Alert </a:t>
            </a:r>
            <a:r>
              <a:rPr lang="en-US" dirty="0"/>
              <a:t>the value “Kaiser Roll”</a:t>
            </a:r>
          </a:p>
          <a:p>
            <a:r>
              <a:rPr lang="en-US" dirty="0"/>
              <a:t>That three-step process takes more processing time than if you were to use the string “</a:t>
            </a:r>
            <a:r>
              <a:rPr lang="en-US" dirty="0" smtClean="0"/>
              <a:t>Kaiser Roll</a:t>
            </a:r>
            <a:r>
              <a:rPr lang="en-US" dirty="0"/>
              <a:t>” directly, but if you needed to use it over and over, your code would start to become </a:t>
            </a:r>
            <a:r>
              <a:rPr lang="en-US" dirty="0" smtClean="0"/>
              <a:t>a tangled </a:t>
            </a:r>
            <a:r>
              <a:rPr lang="en-US" dirty="0"/>
              <a:t>mess. </a:t>
            </a:r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/>
              <a:t>traveling one level deep to retrieve a string isn’t much of a problem, but when you </a:t>
            </a:r>
            <a:r>
              <a:rPr lang="en-US" dirty="0" smtClean="0"/>
              <a:t>start getting </a:t>
            </a:r>
            <a:r>
              <a:rPr lang="en-US" dirty="0"/>
              <a:t>3, 4, or 5 levels deep in your nesting, you may hit some performance problems.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6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9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JSON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JSON is one of the newer data storage methods in JavaScript; it has been heavily used only </a:t>
            </a:r>
            <a:r>
              <a:rPr lang="en-US" dirty="0" smtClean="0"/>
              <a:t>in the </a:t>
            </a:r>
            <a:r>
              <a:rPr lang="en-US" dirty="0"/>
              <a:t>past few years.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stands for </a:t>
            </a:r>
            <a:r>
              <a:rPr lang="en-US" b="1" dirty="0"/>
              <a:t>JavaScript Object Notation </a:t>
            </a:r>
            <a:r>
              <a:rPr lang="en-US" dirty="0"/>
              <a:t>and is a very lightweight format </a:t>
            </a:r>
            <a:r>
              <a:rPr lang="en-US" dirty="0" smtClean="0"/>
              <a:t>for exchanging </a:t>
            </a:r>
            <a:r>
              <a:rPr lang="en-US" dirty="0"/>
              <a:t>data both on the server and on the client.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not only easy to read and write </a:t>
            </a:r>
            <a:r>
              <a:rPr lang="en-US" dirty="0" smtClean="0"/>
              <a:t>for humans</a:t>
            </a:r>
            <a:r>
              <a:rPr lang="en-US" dirty="0"/>
              <a:t>, but it is also easy to read and write for machines, so you get the best of both worlds.</a:t>
            </a:r>
          </a:p>
          <a:p>
            <a:r>
              <a:rPr lang="en-US" dirty="0"/>
              <a:t>All modern programming languages support JSON in some way, which makes it great </a:t>
            </a:r>
            <a:r>
              <a:rPr lang="en-US" dirty="0" smtClean="0"/>
              <a:t>when you </a:t>
            </a:r>
            <a:r>
              <a:rPr lang="en-US" dirty="0"/>
              <a:t>have to integrate with other systems that may not be running on the same </a:t>
            </a:r>
            <a:r>
              <a:rPr lang="en-US" dirty="0" smtClean="0"/>
              <a:t>platform as </a:t>
            </a:r>
            <a:r>
              <a:rPr lang="en-US" dirty="0"/>
              <a:t>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7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JSON (Cont’d)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2971800" cy="496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Benefits of Using JSON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 lot of data formats in </a:t>
            </a:r>
            <a:r>
              <a:rPr lang="en-US" b="1" dirty="0"/>
              <a:t>JavaScript</a:t>
            </a:r>
            <a:r>
              <a:rPr lang="en-US" dirty="0"/>
              <a:t>; why would you choose JSON over something else?</a:t>
            </a:r>
          </a:p>
          <a:p>
            <a:r>
              <a:rPr lang="en-US" dirty="0"/>
              <a:t>Right off the bat you can tell that </a:t>
            </a:r>
            <a:r>
              <a:rPr lang="en-US" b="1" dirty="0"/>
              <a:t>JSON</a:t>
            </a:r>
            <a:r>
              <a:rPr lang="en-US" dirty="0"/>
              <a:t> is pretty human-readable, which is a huge benefit </a:t>
            </a:r>
            <a:r>
              <a:rPr lang="en-US" dirty="0" smtClean="0"/>
              <a:t>when you </a:t>
            </a:r>
            <a:r>
              <a:rPr lang="en-US" dirty="0"/>
              <a:t>have to comb around someone else’s code and try to see what’s going </a:t>
            </a:r>
            <a:r>
              <a:rPr lang="en-US" dirty="0" smtClean="0"/>
              <a:t>on. </a:t>
            </a:r>
          </a:p>
          <a:p>
            <a:r>
              <a:rPr lang="en-US" b="1" dirty="0" smtClean="0"/>
              <a:t>JSON</a:t>
            </a:r>
            <a:r>
              <a:rPr lang="en-US" dirty="0" smtClean="0"/>
              <a:t> </a:t>
            </a:r>
            <a:r>
              <a:rPr lang="en-US" dirty="0"/>
              <a:t>is used with a lot of external services to transfer data because it can be consumed </a:t>
            </a:r>
            <a:r>
              <a:rPr lang="en-US" b="1" dirty="0" smtClean="0"/>
              <a:t>cross-domain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7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Benefits of Using </a:t>
            </a:r>
            <a:r>
              <a:rPr lang="en-US" dirty="0" smtClean="0"/>
              <a:t>JSON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</a:t>
            </a:r>
            <a:r>
              <a:rPr lang="en-US" b="1" dirty="0"/>
              <a:t>JSON</a:t>
            </a:r>
            <a:r>
              <a:rPr lang="en-US" dirty="0"/>
              <a:t> was popular, </a:t>
            </a:r>
            <a:r>
              <a:rPr lang="en-US" b="1" dirty="0"/>
              <a:t>XML</a:t>
            </a:r>
            <a:r>
              <a:rPr lang="en-US" dirty="0"/>
              <a:t> was the data format of choice if you needed </a:t>
            </a:r>
            <a:r>
              <a:rPr lang="en-US" dirty="0" smtClean="0"/>
              <a:t>to consume </a:t>
            </a:r>
            <a:r>
              <a:rPr lang="en-US" dirty="0"/>
              <a:t>data from an outside source (like </a:t>
            </a:r>
            <a:r>
              <a:rPr lang="en-US" b="1" dirty="0"/>
              <a:t>RSS</a:t>
            </a:r>
            <a:r>
              <a:rPr lang="en-US" dirty="0"/>
              <a:t>), but you weren’t able to directly access </a:t>
            </a:r>
            <a:r>
              <a:rPr lang="en-US" dirty="0" smtClean="0"/>
              <a:t>XML cross-domain </a:t>
            </a:r>
            <a:r>
              <a:rPr lang="en-US" dirty="0"/>
              <a:t>with JavaScript without passing it through a local proxy. </a:t>
            </a:r>
            <a:endParaRPr lang="en-US" dirty="0" smtClean="0"/>
          </a:p>
          <a:p>
            <a:r>
              <a:rPr lang="en-US" dirty="0" smtClean="0"/>
              <a:t>That’s </a:t>
            </a:r>
            <a:r>
              <a:rPr lang="en-US" dirty="0"/>
              <a:t>where </a:t>
            </a:r>
            <a:r>
              <a:rPr lang="en-US" dirty="0" smtClean="0"/>
              <a:t>JSON comes </a:t>
            </a:r>
            <a:r>
              <a:rPr lang="en-US" dirty="0"/>
              <a:t>in. It’s fast, lightweight, and can easily travel from one domain to another. It’s </a:t>
            </a:r>
            <a:r>
              <a:rPr lang="en-US" dirty="0" smtClean="0"/>
              <a:t>great for </a:t>
            </a:r>
            <a:r>
              <a:rPr lang="en-US" b="1" dirty="0"/>
              <a:t>Ajax</a:t>
            </a:r>
            <a:r>
              <a:rPr lang="en-US" dirty="0"/>
              <a:t>, and it’s great for general data storage. </a:t>
            </a:r>
            <a:endParaRPr lang="en-US" dirty="0" smtClean="0"/>
          </a:p>
          <a:p>
            <a:r>
              <a:rPr lang="en-US" b="1" dirty="0" smtClean="0"/>
              <a:t>JSON</a:t>
            </a:r>
            <a:r>
              <a:rPr lang="en-US" dirty="0" smtClean="0"/>
              <a:t> </a:t>
            </a:r>
            <a:r>
              <a:rPr lang="en-US" dirty="0"/>
              <a:t>also matches data models from </a:t>
            </a:r>
            <a:r>
              <a:rPr lang="en-US" dirty="0" smtClean="0"/>
              <a:t>other programming </a:t>
            </a:r>
            <a:r>
              <a:rPr lang="en-US" dirty="0"/>
              <a:t>languages, whereas XML does not.</a:t>
            </a:r>
          </a:p>
          <a:p>
            <a:r>
              <a:rPr lang="en-US" dirty="0"/>
              <a:t>Because </a:t>
            </a:r>
            <a:r>
              <a:rPr lang="en-US" b="1" dirty="0"/>
              <a:t>JSON</a:t>
            </a:r>
            <a:r>
              <a:rPr lang="en-US" dirty="0"/>
              <a:t> has cross-domain capabilities (and it’s really just JavaScript) it is important to </a:t>
            </a:r>
            <a:r>
              <a:rPr lang="en-US" dirty="0" smtClean="0"/>
              <a:t>use </a:t>
            </a:r>
            <a:r>
              <a:rPr lang="en-US" b="1" dirty="0" smtClean="0"/>
              <a:t>JSON</a:t>
            </a:r>
            <a:r>
              <a:rPr lang="en-US" dirty="0" smtClean="0"/>
              <a:t> </a:t>
            </a:r>
            <a:r>
              <a:rPr lang="en-US" dirty="0"/>
              <a:t>only from a trusted source to guard against any sort of malicious </a:t>
            </a:r>
            <a:r>
              <a:rPr lang="en-US" dirty="0" smtClean="0"/>
              <a:t>behaviour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95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an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API</a:t>
            </a:r>
            <a:r>
              <a:rPr lang="en-US" dirty="0"/>
              <a:t> stands for </a:t>
            </a:r>
            <a:r>
              <a:rPr lang="en-US" b="1" dirty="0"/>
              <a:t>Application Programming Interface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professional services will offer an </a:t>
            </a:r>
            <a:r>
              <a:rPr lang="en-US" dirty="0" smtClean="0"/>
              <a:t>API to </a:t>
            </a:r>
            <a:r>
              <a:rPr lang="en-US" dirty="0"/>
              <a:t>developers to build and expand on their codebase. </a:t>
            </a:r>
            <a:endParaRPr lang="en-US" dirty="0" smtClean="0"/>
          </a:p>
          <a:p>
            <a:r>
              <a:rPr lang="en-US" b="1" dirty="0" smtClean="0"/>
              <a:t>Flickr</a:t>
            </a:r>
            <a:r>
              <a:rPr lang="en-US" dirty="0" smtClean="0"/>
              <a:t> </a:t>
            </a:r>
            <a:r>
              <a:rPr lang="en-US" dirty="0"/>
              <a:t>has an API for you to pull </a:t>
            </a:r>
            <a:r>
              <a:rPr lang="en-US" dirty="0" smtClean="0"/>
              <a:t>images and </a:t>
            </a:r>
            <a:r>
              <a:rPr lang="en-US" dirty="0"/>
              <a:t>content onto your own site, and </a:t>
            </a:r>
            <a:r>
              <a:rPr lang="en-US" b="1" dirty="0"/>
              <a:t>Netflix</a:t>
            </a:r>
            <a:r>
              <a:rPr lang="en-US" dirty="0"/>
              <a:t> has the same for movies. </a:t>
            </a: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other sites </a:t>
            </a:r>
            <a:r>
              <a:rPr lang="en-US" dirty="0" smtClean="0"/>
              <a:t>also function </a:t>
            </a:r>
            <a:r>
              <a:rPr lang="en-US" dirty="0"/>
              <a:t>in a similar away.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right now, it isn’t too important to understand exactly how </a:t>
            </a:r>
            <a:r>
              <a:rPr lang="en-US" dirty="0" smtClean="0"/>
              <a:t>an API </a:t>
            </a:r>
            <a:r>
              <a:rPr lang="en-US" dirty="0"/>
              <a:t>works, but know that it is a way for a site (like Flickr or Netflix) to safely give you </a:t>
            </a:r>
            <a:r>
              <a:rPr lang="en-US" b="1" dirty="0"/>
              <a:t>access</a:t>
            </a:r>
            <a:r>
              <a:rPr lang="en-US" dirty="0"/>
              <a:t> </a:t>
            </a:r>
            <a:r>
              <a:rPr lang="en-US" b="1" dirty="0" smtClean="0"/>
              <a:t>to information </a:t>
            </a:r>
            <a:r>
              <a:rPr lang="en-US" dirty="0"/>
              <a:t>they store in their databases for your own personal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93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an </a:t>
            </a:r>
            <a:r>
              <a:rPr lang="en-US" dirty="0" smtClean="0"/>
              <a:t>API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you make a request to the </a:t>
            </a:r>
            <a:r>
              <a:rPr lang="en-US" b="1" dirty="0"/>
              <a:t>Netflix API</a:t>
            </a:r>
            <a:r>
              <a:rPr lang="en-US" dirty="0"/>
              <a:t>, you would say (in JavaScript) something like</a:t>
            </a:r>
            <a:r>
              <a:rPr lang="en-US" dirty="0" smtClean="0"/>
              <a:t>, “</a:t>
            </a:r>
            <a:r>
              <a:rPr lang="en-US" dirty="0"/>
              <a:t>give me a list of movies with ’dog’ in the title,” and the Netflix API would respond with a </a:t>
            </a:r>
            <a:r>
              <a:rPr lang="en-US" dirty="0" smtClean="0"/>
              <a:t>list of </a:t>
            </a:r>
            <a:r>
              <a:rPr lang="en-US" dirty="0"/>
              <a:t>movies with “dog” in the </a:t>
            </a:r>
            <a:r>
              <a:rPr lang="en-US" b="1" dirty="0"/>
              <a:t>title</a:t>
            </a:r>
            <a:r>
              <a:rPr lang="en-US" dirty="0"/>
              <a:t>, the same as if you were doing a normal search from </a:t>
            </a:r>
            <a:r>
              <a:rPr lang="en-US" dirty="0" smtClean="0"/>
              <a:t>their </a:t>
            </a:r>
            <a:r>
              <a:rPr lang="en-US" dirty="0"/>
              <a:t>website. </a:t>
            </a:r>
            <a:endParaRPr lang="en-US" dirty="0" smtClean="0"/>
          </a:p>
          <a:p>
            <a:r>
              <a:rPr lang="en-US" dirty="0" smtClean="0"/>
              <a:t>Instead </a:t>
            </a:r>
            <a:r>
              <a:rPr lang="en-US" dirty="0"/>
              <a:t>of the search results coming back in a pretty, well-designed search result </a:t>
            </a:r>
            <a:r>
              <a:rPr lang="en-US" dirty="0" smtClean="0"/>
              <a:t>interface, the </a:t>
            </a:r>
            <a:r>
              <a:rPr lang="en-US" dirty="0"/>
              <a:t>API results in a </a:t>
            </a:r>
            <a:r>
              <a:rPr lang="en-US" b="1" dirty="0"/>
              <a:t>JSON format </a:t>
            </a:r>
            <a:r>
              <a:rPr lang="en-US" dirty="0"/>
              <a:t>for you to parse through.</a:t>
            </a:r>
          </a:p>
          <a:p>
            <a:r>
              <a:rPr lang="en-US" dirty="0"/>
              <a:t>Most modern-day APIs work this way. You make a call and you get back data in </a:t>
            </a:r>
            <a:r>
              <a:rPr lang="en-US" b="1" dirty="0"/>
              <a:t>JSON format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JSON format </a:t>
            </a:r>
            <a:r>
              <a:rPr lang="en-US" dirty="0"/>
              <a:t>makes it consumable by any code base. 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/>
              <a:t>if you’re using </a:t>
            </a:r>
            <a:r>
              <a:rPr lang="en-US" b="1" dirty="0"/>
              <a:t>JavaScript</a:t>
            </a:r>
            <a:r>
              <a:rPr lang="en-US" dirty="0"/>
              <a:t>, </a:t>
            </a:r>
            <a:r>
              <a:rPr lang="en-US" b="1" dirty="0" smtClean="0"/>
              <a:t>Python</a:t>
            </a:r>
            <a:r>
              <a:rPr lang="en-US" dirty="0" smtClean="0"/>
              <a:t>, </a:t>
            </a:r>
            <a:r>
              <a:rPr lang="en-US" b="1" dirty="0" smtClean="0"/>
              <a:t>PHP</a:t>
            </a:r>
            <a:r>
              <a:rPr lang="en-US" dirty="0"/>
              <a:t>, </a:t>
            </a:r>
            <a:r>
              <a:rPr lang="en-US" b="1" dirty="0"/>
              <a:t>Ruby</a:t>
            </a:r>
            <a:r>
              <a:rPr lang="en-US" dirty="0"/>
              <a:t>, and so on, the data format never has to change (which is really nice). </a:t>
            </a:r>
            <a:endParaRPr lang="en-US" dirty="0" smtClean="0"/>
          </a:p>
          <a:p>
            <a:r>
              <a:rPr lang="en-US" dirty="0" smtClean="0"/>
              <a:t>APIs </a:t>
            </a:r>
            <a:r>
              <a:rPr lang="en-US" dirty="0"/>
              <a:t>are </a:t>
            </a:r>
            <a:r>
              <a:rPr lang="en-US" dirty="0" smtClean="0"/>
              <a:t>probably the </a:t>
            </a:r>
            <a:r>
              <a:rPr lang="en-US" dirty="0"/>
              <a:t>most common use of </a:t>
            </a:r>
            <a:r>
              <a:rPr lang="en-US" b="1" dirty="0"/>
              <a:t>JSON</a:t>
            </a:r>
            <a:r>
              <a:rPr lang="en-US" dirty="0"/>
              <a:t> today, and we live on the Web in an API-based </a:t>
            </a:r>
            <a:r>
              <a:rPr lang="en-US" dirty="0" smtClean="0"/>
              <a:t>economy, so </a:t>
            </a:r>
            <a:r>
              <a:rPr lang="en-US" dirty="0"/>
              <a:t>being familiar with the data format both internally and externally to </a:t>
            </a:r>
            <a:r>
              <a:rPr lang="en-US" b="1" dirty="0"/>
              <a:t>JavaScript</a:t>
            </a:r>
            <a:r>
              <a:rPr lang="en-US" dirty="0"/>
              <a:t> is </a:t>
            </a:r>
            <a:r>
              <a:rPr lang="en-US" dirty="0" smtClean="0"/>
              <a:t>very important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5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Storage in HTML5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1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2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Web Storage in HTML5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Up to this point in the </a:t>
            </a:r>
            <a:r>
              <a:rPr lang="en-US" dirty="0" smtClean="0"/>
              <a:t>lesson, </a:t>
            </a:r>
            <a:r>
              <a:rPr lang="en-US" dirty="0"/>
              <a:t>we have been talking about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storage</a:t>
            </a:r>
            <a:r>
              <a:rPr lang="en-US" dirty="0"/>
              <a:t> from the </a:t>
            </a:r>
            <a:r>
              <a:rPr lang="en-US" dirty="0" smtClean="0"/>
              <a:t>developer’s side </a:t>
            </a:r>
            <a:r>
              <a:rPr lang="en-US" dirty="0"/>
              <a:t>(your side). </a:t>
            </a:r>
            <a:endParaRPr lang="en-US" dirty="0" smtClean="0"/>
          </a:p>
          <a:p>
            <a:r>
              <a:rPr lang="en-US" dirty="0" smtClean="0"/>
              <a:t>User </a:t>
            </a:r>
            <a:r>
              <a:rPr lang="en-US" dirty="0"/>
              <a:t>interactions are what we do with JavaScript—it creates a </a:t>
            </a:r>
            <a:r>
              <a:rPr lang="en-US" dirty="0" smtClean="0"/>
              <a:t>behaviour layer (you </a:t>
            </a:r>
            <a:r>
              <a:rPr lang="en-US" dirty="0"/>
              <a:t>know this). 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that in mind, the next step in your JavaScript data storage progression </a:t>
            </a:r>
            <a:r>
              <a:rPr lang="en-US" dirty="0" smtClean="0"/>
              <a:t>is to </a:t>
            </a:r>
            <a:r>
              <a:rPr lang="en-US" dirty="0"/>
              <a:t>start using storage as a way to interact with the user</a:t>
            </a:r>
            <a:r>
              <a:rPr lang="en-US" dirty="0" smtClean="0"/>
              <a:t>.</a:t>
            </a:r>
          </a:p>
          <a:p>
            <a:r>
              <a:rPr lang="en-US" dirty="0"/>
              <a:t>In the past we’ve used </a:t>
            </a:r>
            <a:r>
              <a:rPr lang="en-US" b="1" dirty="0"/>
              <a:t>cookies</a:t>
            </a:r>
            <a:r>
              <a:rPr lang="en-US" dirty="0"/>
              <a:t> to save user-generated data, but let me be the first (one of </a:t>
            </a:r>
            <a:r>
              <a:rPr lang="en-US" dirty="0" smtClean="0"/>
              <a:t>the millions </a:t>
            </a:r>
            <a:r>
              <a:rPr lang="en-US" dirty="0"/>
              <a:t>actually) to say that cookies are hacky, a pain to deal with, and </a:t>
            </a:r>
            <a:r>
              <a:rPr lang="en-US" b="1" dirty="0"/>
              <a:t>insecure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We’ve known it </a:t>
            </a:r>
            <a:r>
              <a:rPr lang="en-US" dirty="0"/>
              <a:t>for years, and yet we continue to use them. The main problem with cookies is that they </a:t>
            </a:r>
            <a:r>
              <a:rPr lang="en-US" dirty="0" smtClean="0"/>
              <a:t>got such </a:t>
            </a:r>
            <a:r>
              <a:rPr lang="en-US" dirty="0"/>
              <a:t>a bad rap for being riddled with tracking information and </a:t>
            </a:r>
            <a:r>
              <a:rPr lang="en-US" b="1" dirty="0"/>
              <a:t>malware</a:t>
            </a:r>
            <a:r>
              <a:rPr lang="en-US" dirty="0"/>
              <a:t> that people </a:t>
            </a:r>
            <a:r>
              <a:rPr lang="en-US" dirty="0" smtClean="0"/>
              <a:t>often browse </a:t>
            </a:r>
            <a:r>
              <a:rPr lang="en-US" dirty="0"/>
              <a:t>with them turned off. </a:t>
            </a:r>
            <a:endParaRPr lang="en-US" dirty="0" smtClean="0"/>
          </a:p>
          <a:p>
            <a:r>
              <a:rPr lang="en-US" dirty="0" smtClean="0"/>
              <a:t>Luckily</a:t>
            </a:r>
            <a:r>
              <a:rPr lang="en-US" dirty="0"/>
              <a:t>, there’s a better way and it’s built right into the 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47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localStorage and sessionStorage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mentioned, storing information locally in a user’s browser dates back to the early days of </a:t>
            </a:r>
            <a:r>
              <a:rPr lang="en-US" dirty="0" smtClean="0"/>
              <a:t>the </a:t>
            </a:r>
            <a:r>
              <a:rPr lang="en-US" b="1" dirty="0" smtClean="0"/>
              <a:t>Web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cookies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Sometimes </a:t>
            </a:r>
            <a:r>
              <a:rPr lang="en-US" dirty="0"/>
              <a:t>it’s just a mark saying, “I’ve been here before.” Sometimes it </a:t>
            </a:r>
            <a:r>
              <a:rPr lang="en-US" dirty="0" smtClean="0"/>
              <a:t>is actual </a:t>
            </a:r>
            <a:r>
              <a:rPr lang="en-US" dirty="0"/>
              <a:t>data (name, address, and so on) triggered by some event. </a:t>
            </a:r>
            <a:endParaRPr lang="en-US" dirty="0" smtClean="0"/>
          </a:p>
          <a:p>
            <a:r>
              <a:rPr lang="en-US" dirty="0" smtClean="0"/>
              <a:t>Either </a:t>
            </a:r>
            <a:r>
              <a:rPr lang="en-US" dirty="0"/>
              <a:t>way, it’s a powerful </a:t>
            </a:r>
            <a:r>
              <a:rPr lang="en-US" dirty="0" smtClean="0"/>
              <a:t>tool for </a:t>
            </a:r>
            <a:r>
              <a:rPr lang="en-US" dirty="0"/>
              <a:t>creating a better and more personalized user experience in the browser.</a:t>
            </a:r>
          </a:p>
          <a:p>
            <a:r>
              <a:rPr lang="en-US" dirty="0"/>
              <a:t>In HTML5 you have access to two new storage objects: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localStorage</a:t>
            </a:r>
            <a:r>
              <a:rPr lang="en-US" dirty="0"/>
              <a:t>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sessionStorage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These objects are paired with three methods: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setItem</a:t>
            </a:r>
            <a:r>
              <a:rPr lang="en-US" dirty="0"/>
              <a:t> ,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getItem</a:t>
            </a:r>
            <a:r>
              <a:rPr lang="en-US" dirty="0"/>
              <a:t> , and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removeItem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78149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setItem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7257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setItem</a:t>
            </a:r>
            <a:r>
              <a:rPr lang="en-US" dirty="0"/>
              <a:t> method takes two arguments. The first is the equivalent of a </a:t>
            </a:r>
            <a:r>
              <a:rPr lang="en-US" b="1" dirty="0"/>
              <a:t>variable label</a:t>
            </a:r>
            <a:r>
              <a:rPr lang="en-US" dirty="0"/>
              <a:t>, </a:t>
            </a:r>
            <a:r>
              <a:rPr lang="en-US" dirty="0" smtClean="0"/>
              <a:t>or what </a:t>
            </a:r>
            <a:r>
              <a:rPr lang="en-US" dirty="0"/>
              <a:t>you want to call the data being stored.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second argument is the data itself, </a:t>
            </a:r>
            <a:r>
              <a:rPr lang="en-US" dirty="0" smtClean="0"/>
              <a:t>which must </a:t>
            </a:r>
            <a:r>
              <a:rPr lang="en-US" dirty="0"/>
              <a:t>be a </a:t>
            </a:r>
            <a:r>
              <a:rPr lang="en-US" b="1" dirty="0"/>
              <a:t>string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Calling </a:t>
            </a:r>
            <a:r>
              <a:rPr lang="en-US" b="1" dirty="0"/>
              <a:t>setItem</a:t>
            </a:r>
            <a:r>
              <a:rPr lang="en-US" dirty="0"/>
              <a:t> with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local/sessionStorage</a:t>
            </a:r>
            <a:r>
              <a:rPr lang="en-US" dirty="0"/>
              <a:t> will store the data locally </a:t>
            </a:r>
            <a:r>
              <a:rPr lang="en-US" dirty="0" smtClean="0"/>
              <a:t>with the </a:t>
            </a:r>
            <a:r>
              <a:rPr lang="en-US" dirty="0"/>
              <a:t>user.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3041"/>
            <a:ext cx="54864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getItem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2716304"/>
          </a:xfrm>
        </p:spPr>
        <p:txBody>
          <a:bodyPr/>
          <a:lstStyle/>
          <a:p>
            <a:r>
              <a:rPr lang="en-US" dirty="0"/>
              <a:t>After setting an item, it’s only natural that you would want, at some point, to retrieve </a:t>
            </a:r>
            <a:r>
              <a:rPr lang="en-US" dirty="0" smtClean="0"/>
              <a:t>that same </a:t>
            </a:r>
            <a:r>
              <a:rPr lang="en-US" dirty="0"/>
              <a:t>item. </a:t>
            </a:r>
            <a:endParaRPr lang="en-US" dirty="0" smtClean="0"/>
          </a:p>
          <a:p>
            <a:r>
              <a:rPr lang="en-US" dirty="0" smtClean="0"/>
              <a:t>Otherwise</a:t>
            </a:r>
            <a:r>
              <a:rPr lang="en-US" dirty="0"/>
              <a:t>, why would you have set it in the first place? For this you use </a:t>
            </a:r>
            <a:r>
              <a:rPr lang="en-US" dirty="0" smtClean="0"/>
              <a:t>the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getItem</a:t>
            </a:r>
            <a:r>
              <a:rPr lang="en-US" dirty="0" smtClean="0"/>
              <a:t> </a:t>
            </a:r>
            <a:r>
              <a:rPr lang="en-US" dirty="0"/>
              <a:t>method.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takes a </a:t>
            </a:r>
            <a:r>
              <a:rPr lang="en-US" b="1" dirty="0"/>
              <a:t>single argument</a:t>
            </a:r>
            <a:r>
              <a:rPr lang="en-US" dirty="0"/>
              <a:t>, which is the name of the item you previously set.</a:t>
            </a:r>
          </a:p>
          <a:p>
            <a:r>
              <a:rPr lang="en-US" dirty="0" smtClean="0"/>
              <a:t>The following Listing shows </a:t>
            </a:r>
            <a:r>
              <a:rPr lang="en-US" dirty="0"/>
              <a:t>how to retrieve the </a:t>
            </a:r>
            <a:r>
              <a:rPr lang="en-US" b="1" dirty="0"/>
              <a:t>favoriteSandwich</a:t>
            </a:r>
            <a:r>
              <a:rPr lang="en-US" dirty="0"/>
              <a:t> data that was set </a:t>
            </a:r>
            <a:r>
              <a:rPr lang="en-US" dirty="0" smtClean="0"/>
              <a:t>in the previous </a:t>
            </a:r>
            <a:r>
              <a:rPr lang="en-US" dirty="0"/>
              <a:t>Listing </a:t>
            </a:r>
            <a:r>
              <a:rPr lang="en-US" dirty="0" smtClean="0"/>
              <a:t>by </a:t>
            </a:r>
            <a:r>
              <a:rPr lang="en-US" dirty="0"/>
              <a:t>using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getItem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32390"/>
            <a:ext cx="8064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removeItem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649503"/>
          </a:xfrm>
        </p:spPr>
        <p:txBody>
          <a:bodyPr>
            <a:noAutofit/>
          </a:bodyPr>
          <a:lstStyle/>
          <a:p>
            <a:r>
              <a:rPr lang="en-US" sz="1800" dirty="0" smtClean="0"/>
              <a:t>A Web storage method </a:t>
            </a:r>
            <a:r>
              <a:rPr lang="en-US" sz="1800" dirty="0"/>
              <a:t>to help you clean up after yourself; it is called </a:t>
            </a:r>
            <a:r>
              <a:rPr lang="en-US" sz="1800" dirty="0" smtClean="0"/>
              <a:t>“</a:t>
            </a:r>
            <a:r>
              <a:rPr lang="en-US" sz="1800" b="1" dirty="0" smtClean="0">
                <a:latin typeface="Consolas" charset="0"/>
                <a:ea typeface="Consolas" charset="0"/>
                <a:cs typeface="Consolas" charset="0"/>
              </a:rPr>
              <a:t>removeItem</a:t>
            </a:r>
            <a:r>
              <a:rPr lang="en-US" sz="1800" dirty="0" smtClean="0"/>
              <a:t>”. </a:t>
            </a:r>
          </a:p>
          <a:p>
            <a:r>
              <a:rPr lang="en-US" sz="1800" dirty="0" smtClean="0"/>
              <a:t>This method will </a:t>
            </a:r>
            <a:r>
              <a:rPr lang="en-US" sz="1800" b="1" dirty="0"/>
              <a:t>delete</a:t>
            </a:r>
            <a:r>
              <a:rPr lang="en-US" sz="1800" dirty="0"/>
              <a:t> the item stored locally with the user. </a:t>
            </a:r>
            <a:endParaRPr lang="en-US" sz="1800" dirty="0" smtClean="0"/>
          </a:p>
          <a:p>
            <a:r>
              <a:rPr lang="en-US" sz="1800" dirty="0" smtClean="0"/>
              <a:t>It </a:t>
            </a:r>
            <a:r>
              <a:rPr lang="en-US" sz="1800" dirty="0"/>
              <a:t>takes </a:t>
            </a:r>
            <a:r>
              <a:rPr lang="en-US" sz="1800" b="1" dirty="0"/>
              <a:t>one argument</a:t>
            </a:r>
            <a:r>
              <a:rPr lang="en-US" sz="1800" dirty="0"/>
              <a:t>, just like its </a:t>
            </a:r>
            <a:r>
              <a:rPr lang="en-US" sz="1800" dirty="0" smtClean="0"/>
              <a:t>companion method</a:t>
            </a:r>
            <a:r>
              <a:rPr lang="en-US" sz="1800" dirty="0"/>
              <a:t>, </a:t>
            </a:r>
            <a:r>
              <a:rPr lang="en-US" sz="1800" dirty="0" smtClean="0"/>
              <a:t>getItem. </a:t>
            </a:r>
          </a:p>
          <a:p>
            <a:r>
              <a:rPr lang="en-US" sz="1800" dirty="0" smtClean="0"/>
              <a:t>The following Listing depicts </a:t>
            </a:r>
            <a:r>
              <a:rPr lang="en-US" sz="1800" dirty="0"/>
              <a:t>how to remove a locally stored item.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7391400" cy="53340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33388" y="3352800"/>
            <a:ext cx="8447087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v"/>
              <a:defRPr sz="2000" kern="120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ourier New" charset="0"/>
              <a:buChar char="o"/>
              <a:defRPr sz="1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Both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localStorage</a:t>
            </a:r>
            <a:r>
              <a:rPr lang="en-US" sz="1800" dirty="0"/>
              <a:t> and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sessionStorage</a:t>
            </a:r>
            <a:r>
              <a:rPr lang="en-US" sz="1800" dirty="0"/>
              <a:t> use the same syntax and methods. </a:t>
            </a:r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/>
              <a:t>only </a:t>
            </a:r>
            <a:r>
              <a:rPr lang="en-US" sz="1800" dirty="0" smtClean="0"/>
              <a:t>difference between </a:t>
            </a:r>
            <a:r>
              <a:rPr lang="en-US" sz="1800" dirty="0"/>
              <a:t>the two objects is that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localStorage</a:t>
            </a:r>
            <a:r>
              <a:rPr lang="en-US" sz="1800" dirty="0"/>
              <a:t> will remain active until explicitly </a:t>
            </a:r>
            <a:r>
              <a:rPr lang="en-US" sz="1800" dirty="0" smtClean="0"/>
              <a:t>removed by </a:t>
            </a:r>
            <a:r>
              <a:rPr lang="en-US" sz="1800" dirty="0"/>
              <a:t>you (the developer) or the user, via the browser preferences; it’s actually pretty difficult </a:t>
            </a:r>
            <a:r>
              <a:rPr lang="en-US" sz="1800" dirty="0" smtClean="0"/>
              <a:t>for a </a:t>
            </a:r>
            <a:r>
              <a:rPr lang="en-US" sz="1800" dirty="0"/>
              <a:t>user to clear. </a:t>
            </a:r>
            <a:endParaRPr lang="en-US" sz="1800" dirty="0" smtClean="0"/>
          </a:p>
          <a:p>
            <a:r>
              <a:rPr lang="en-US" sz="1800" b="1" dirty="0" smtClean="0">
                <a:latin typeface="Consolas" charset="0"/>
                <a:ea typeface="Consolas" charset="0"/>
                <a:cs typeface="Consolas" charset="0"/>
              </a:rPr>
              <a:t>sessionStorage</a:t>
            </a:r>
            <a:r>
              <a:rPr lang="en-US" sz="1800" dirty="0" smtClean="0"/>
              <a:t> </a:t>
            </a:r>
            <a:r>
              <a:rPr lang="en-US" sz="1800" dirty="0"/>
              <a:t>acts differently because it is a session-based storage </a:t>
            </a:r>
            <a:r>
              <a:rPr lang="en-US" sz="1800" dirty="0" smtClean="0"/>
              <a:t>method, which </a:t>
            </a:r>
            <a:r>
              <a:rPr lang="en-US" sz="1800" dirty="0"/>
              <a:t>means it will </a:t>
            </a:r>
            <a:r>
              <a:rPr lang="en-US" sz="1800" b="1" dirty="0"/>
              <a:t>remove itself </a:t>
            </a:r>
            <a:r>
              <a:rPr lang="en-US" sz="1800" dirty="0"/>
              <a:t>at the end of each browser session (when the browser </a:t>
            </a:r>
            <a:r>
              <a:rPr lang="en-US" sz="1800" dirty="0" smtClean="0"/>
              <a:t>is closed</a:t>
            </a:r>
            <a:r>
              <a:rPr lang="en-US" sz="1800" dirty="0"/>
              <a:t>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5816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Storing Chunks of Data with JSON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6"/>
            <a:ext cx="8447087" cy="2487703"/>
          </a:xfrm>
        </p:spPr>
        <p:txBody>
          <a:bodyPr>
            <a:noAutofit/>
          </a:bodyPr>
          <a:lstStyle/>
          <a:p>
            <a:r>
              <a:rPr lang="en-US" sz="1800" b="1" dirty="0"/>
              <a:t>Web storage </a:t>
            </a:r>
            <a:r>
              <a:rPr lang="en-US" sz="1800" dirty="0"/>
              <a:t>currently can take only </a:t>
            </a:r>
            <a:r>
              <a:rPr lang="en-US" sz="1800" b="1" dirty="0"/>
              <a:t>strings</a:t>
            </a:r>
            <a:r>
              <a:rPr lang="en-US" sz="1800" dirty="0"/>
              <a:t> for data. </a:t>
            </a:r>
            <a:endParaRPr lang="en-US" sz="1800" dirty="0" smtClean="0"/>
          </a:p>
          <a:p>
            <a:r>
              <a:rPr lang="en-US" sz="1800" dirty="0" smtClean="0"/>
              <a:t>This </a:t>
            </a:r>
            <a:r>
              <a:rPr lang="en-US" sz="1800" dirty="0"/>
              <a:t>can be problematic when you need </a:t>
            </a:r>
            <a:r>
              <a:rPr lang="en-US" sz="1800" dirty="0" smtClean="0"/>
              <a:t>to store </a:t>
            </a:r>
            <a:r>
              <a:rPr lang="en-US" sz="1800" dirty="0"/>
              <a:t>multiple items. </a:t>
            </a:r>
            <a:endParaRPr lang="en-US" sz="1800" dirty="0" smtClean="0"/>
          </a:p>
          <a:p>
            <a:r>
              <a:rPr lang="en-US" sz="1800" dirty="0" smtClean="0"/>
              <a:t>You </a:t>
            </a:r>
            <a:r>
              <a:rPr lang="en-US" sz="1800" dirty="0"/>
              <a:t>can get around this limitation by storing your data in a </a:t>
            </a:r>
            <a:r>
              <a:rPr lang="en-US" sz="1800" b="1" dirty="0"/>
              <a:t>JSON </a:t>
            </a:r>
            <a:r>
              <a:rPr lang="en-US" sz="1800" b="1" dirty="0" smtClean="0"/>
              <a:t>object</a:t>
            </a:r>
            <a:r>
              <a:rPr lang="en-US" sz="1800" dirty="0" smtClean="0"/>
              <a:t> and </a:t>
            </a:r>
            <a:r>
              <a:rPr lang="en-US" sz="1800" dirty="0"/>
              <a:t>then using the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JSON.stringify</a:t>
            </a:r>
            <a:r>
              <a:rPr lang="en-US" sz="1800" dirty="0"/>
              <a:t> method to convert the entire object to a string that </a:t>
            </a:r>
            <a:r>
              <a:rPr lang="en-US" sz="1800" dirty="0" smtClean="0"/>
              <a:t>can be </a:t>
            </a:r>
            <a:r>
              <a:rPr lang="en-US" sz="1800" dirty="0"/>
              <a:t>stored using Web storage.</a:t>
            </a:r>
          </a:p>
          <a:p>
            <a:r>
              <a:rPr lang="en-US" sz="1800" dirty="0" smtClean="0"/>
              <a:t>The following Listing shows </a:t>
            </a:r>
            <a:r>
              <a:rPr lang="en-US" sz="1800" dirty="0"/>
              <a:t>how you might take the entire </a:t>
            </a:r>
            <a:r>
              <a:rPr lang="en-US" sz="1800" b="1" dirty="0"/>
              <a:t>favoriteSandwiches</a:t>
            </a:r>
            <a:r>
              <a:rPr lang="en-US" sz="1800" dirty="0"/>
              <a:t> JSON object that </a:t>
            </a:r>
            <a:r>
              <a:rPr lang="en-US" sz="1800" dirty="0" smtClean="0"/>
              <a:t>was created and </a:t>
            </a:r>
            <a:r>
              <a:rPr lang="en-US" sz="1800" dirty="0"/>
              <a:t>save it locally with </a:t>
            </a:r>
            <a:r>
              <a:rPr lang="en-US" sz="1800" b="1" dirty="0"/>
              <a:t>Web storage</a:t>
            </a:r>
            <a:r>
              <a:rPr lang="en-US" sz="1800" dirty="0"/>
              <a:t>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34267"/>
            <a:ext cx="59182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74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Storing Chunks of Data with </a:t>
            </a:r>
            <a:r>
              <a:rPr lang="en-US" dirty="0" smtClean="0"/>
              <a:t>JSON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1573304"/>
          </a:xfrm>
        </p:spPr>
        <p:txBody>
          <a:bodyPr>
            <a:noAutofit/>
          </a:bodyPr>
          <a:lstStyle/>
          <a:p>
            <a:r>
              <a:rPr lang="en-US" sz="1800" dirty="0"/>
              <a:t>Because this </a:t>
            </a:r>
            <a:r>
              <a:rPr lang="en-US" sz="1800" b="1" dirty="0"/>
              <a:t>JSON</a:t>
            </a:r>
            <a:r>
              <a:rPr lang="en-US" sz="1800" dirty="0"/>
              <a:t> object is now a string, and the individual items in the object can’t </a:t>
            </a:r>
            <a:r>
              <a:rPr lang="en-US" sz="1800" dirty="0" smtClean="0"/>
              <a:t>be accessed </a:t>
            </a:r>
            <a:r>
              <a:rPr lang="en-US" sz="1800" dirty="0"/>
              <a:t>efficiently, when you access this item it needs to be reconverted from a string, </a:t>
            </a:r>
            <a:r>
              <a:rPr lang="en-US" sz="1800" dirty="0" smtClean="0"/>
              <a:t>back into </a:t>
            </a:r>
            <a:r>
              <a:rPr lang="en-US" sz="1800" dirty="0"/>
              <a:t>a JSON object. </a:t>
            </a:r>
            <a:endParaRPr lang="en-US" sz="1800" dirty="0" smtClean="0"/>
          </a:p>
          <a:p>
            <a:r>
              <a:rPr lang="en-US" sz="1800" dirty="0" smtClean="0"/>
              <a:t>The following Listing shows </a:t>
            </a:r>
            <a:r>
              <a:rPr lang="en-US" sz="1800" dirty="0"/>
              <a:t>you how to use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JSON.parse</a:t>
            </a:r>
            <a:r>
              <a:rPr lang="en-US" sz="1800" dirty="0"/>
              <a:t> to convert the string </a:t>
            </a:r>
            <a:r>
              <a:rPr lang="en-US" sz="1800" dirty="0" smtClean="0"/>
              <a:t>back into </a:t>
            </a:r>
            <a:r>
              <a:rPr lang="en-US" sz="1800" dirty="0"/>
              <a:t>a workable JSON format.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9870"/>
            <a:ext cx="68961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0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are the most basic forms of data storage in JavaScript. </a:t>
            </a:r>
            <a:endParaRPr lang="en-US" dirty="0" smtClean="0"/>
          </a:p>
          <a:p>
            <a:r>
              <a:rPr lang="en-US" dirty="0" smtClean="0"/>
              <a:t>They’re </a:t>
            </a:r>
            <a:r>
              <a:rPr lang="en-US" dirty="0"/>
              <a:t>used in all </a:t>
            </a:r>
            <a:r>
              <a:rPr lang="en-US" dirty="0" smtClean="0"/>
              <a:t>programming languages </a:t>
            </a:r>
            <a:r>
              <a:rPr lang="en-US" dirty="0"/>
              <a:t>but are especially important here because they are an unavoidable aspect </a:t>
            </a:r>
            <a:r>
              <a:rPr lang="en-US" dirty="0" smtClean="0"/>
              <a:t>of writing </a:t>
            </a:r>
            <a:r>
              <a:rPr lang="en-US" dirty="0"/>
              <a:t>good, high performance JavaScript.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variable is a </a:t>
            </a:r>
            <a:r>
              <a:rPr lang="en-US" b="1" dirty="0"/>
              <a:t>label</a:t>
            </a:r>
            <a:r>
              <a:rPr lang="en-US" dirty="0"/>
              <a:t> that you attached to a </a:t>
            </a:r>
            <a:r>
              <a:rPr lang="en-US" b="1" dirty="0" smtClean="0"/>
              <a:t>value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Sometimes the value changes, sometimes it doesn’t. But the label will always stay the same </a:t>
            </a:r>
            <a:r>
              <a:rPr lang="en-US" dirty="0" smtClean="0"/>
              <a:t>so you </a:t>
            </a:r>
            <a:r>
              <a:rPr lang="en-US" dirty="0"/>
              <a:t>can </a:t>
            </a:r>
            <a:r>
              <a:rPr lang="en-US" b="1" dirty="0"/>
              <a:t>reference</a:t>
            </a:r>
            <a:r>
              <a:rPr lang="en-US" dirty="0"/>
              <a:t> it throughout your code.</a:t>
            </a:r>
          </a:p>
        </p:txBody>
      </p:sp>
    </p:spTree>
    <p:extLst>
      <p:ext uri="{BB962C8B-B14F-4D97-AF65-F5344CB8AC3E}">
        <p14:creationId xmlns:p14="http://schemas.microsoft.com/office/powerpoint/2010/main" val="33004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Variables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Variables</a:t>
            </a:r>
            <a:r>
              <a:rPr lang="en-US" dirty="0"/>
              <a:t> can be used a few different ways. You can self-define </a:t>
            </a:r>
            <a:r>
              <a:rPr lang="en-US" b="1" dirty="0"/>
              <a:t>static</a:t>
            </a:r>
            <a:r>
              <a:rPr lang="en-US" dirty="0"/>
              <a:t> variables, you can </a:t>
            </a:r>
            <a:r>
              <a:rPr lang="en-US" dirty="0" smtClean="0"/>
              <a:t>self define </a:t>
            </a:r>
            <a:r>
              <a:rPr lang="en-US" b="1" dirty="0"/>
              <a:t>dynamic</a:t>
            </a:r>
            <a:r>
              <a:rPr lang="en-US" dirty="0"/>
              <a:t> variables, or you can use variables that take into account user interaction.</a:t>
            </a:r>
          </a:p>
          <a:p>
            <a:r>
              <a:rPr lang="en-US" dirty="0"/>
              <a:t>These can be in the form of </a:t>
            </a:r>
            <a:r>
              <a:rPr lang="en-US" b="1" dirty="0" smtClean="0"/>
              <a:t>strings</a:t>
            </a:r>
            <a:r>
              <a:rPr lang="en-US" dirty="0" smtClean="0"/>
              <a:t>, </a:t>
            </a:r>
            <a:r>
              <a:rPr lang="en-US" b="1" dirty="0" smtClean="0"/>
              <a:t>numbers</a:t>
            </a:r>
            <a:r>
              <a:rPr lang="en-US" dirty="0" smtClean="0"/>
              <a:t>, </a:t>
            </a:r>
            <a:r>
              <a:rPr lang="en-US" dirty="0"/>
              <a:t>or </a:t>
            </a:r>
            <a:r>
              <a:rPr lang="en-US" b="1" dirty="0"/>
              <a:t>Boolean</a:t>
            </a:r>
            <a:r>
              <a:rPr lang="en-US" dirty="0"/>
              <a:t> values.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values can then </a:t>
            </a:r>
            <a:r>
              <a:rPr lang="en-US" dirty="0" smtClean="0"/>
              <a:t>be passed </a:t>
            </a:r>
            <a:r>
              <a:rPr lang="en-US" dirty="0"/>
              <a:t>into a </a:t>
            </a:r>
            <a:r>
              <a:rPr lang="en-US" b="1" dirty="0"/>
              <a:t>function</a:t>
            </a:r>
            <a:r>
              <a:rPr lang="en-US" dirty="0"/>
              <a:t>, checked, combined, or modified as you need throughout your program.</a:t>
            </a:r>
          </a:p>
          <a:p>
            <a:r>
              <a:rPr lang="en-US" dirty="0"/>
              <a:t>The first step in creating a variable is called </a:t>
            </a:r>
            <a:r>
              <a:rPr lang="en-US" b="1" dirty="0"/>
              <a:t>declaring a variable</a:t>
            </a:r>
            <a:r>
              <a:rPr lang="en-US" dirty="0"/>
              <a:t>, which sets the label to </a:t>
            </a:r>
            <a:r>
              <a:rPr lang="en-US" dirty="0" smtClean="0"/>
              <a:t>what you </a:t>
            </a:r>
            <a:r>
              <a:rPr lang="en-US" dirty="0"/>
              <a:t>want. </a:t>
            </a:r>
            <a:endParaRPr lang="en-US" dirty="0" smtClean="0"/>
          </a:p>
          <a:p>
            <a:r>
              <a:rPr lang="en-US" dirty="0" smtClean="0"/>
              <a:t>Something </a:t>
            </a:r>
            <a:r>
              <a:rPr lang="en-US" dirty="0"/>
              <a:t>to remember when declaring variables is that they are </a:t>
            </a:r>
            <a:r>
              <a:rPr lang="en-US" b="1" dirty="0"/>
              <a:t>case </a:t>
            </a:r>
            <a:r>
              <a:rPr lang="en-US" b="1" dirty="0" smtClean="0"/>
              <a:t>sensitive</a:t>
            </a:r>
            <a:r>
              <a:rPr lang="en-US" dirty="0" smtClean="0"/>
              <a:t>, so </a:t>
            </a:r>
            <a:r>
              <a:rPr lang="en-US" dirty="0"/>
              <a:t>uppercase versus lowercase always matters.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651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Variables (Cont’d)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506504"/>
          </a:xfrm>
        </p:spPr>
        <p:txBody>
          <a:bodyPr>
            <a:normAutofit/>
          </a:bodyPr>
          <a:lstStyle/>
          <a:p>
            <a:r>
              <a:rPr lang="en-US" dirty="0" smtClean="0"/>
              <a:t>In the </a:t>
            </a:r>
            <a:r>
              <a:rPr lang="en-US" smtClean="0"/>
              <a:t>following Listing, </a:t>
            </a:r>
            <a:r>
              <a:rPr lang="en-US" dirty="0"/>
              <a:t>you can see a few basic </a:t>
            </a:r>
            <a:r>
              <a:rPr lang="en-US" dirty="0" smtClean="0"/>
              <a:t>variable declarations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6566"/>
            <a:ext cx="8118475" cy="25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3388" y="1017497"/>
            <a:ext cx="8447087" cy="2563904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string</a:t>
            </a:r>
            <a:r>
              <a:rPr lang="en-US" dirty="0"/>
              <a:t> is the first type of data that can be assigned to a variable. </a:t>
            </a:r>
            <a:endParaRPr lang="en-US" dirty="0" smtClean="0"/>
          </a:p>
          <a:p>
            <a:r>
              <a:rPr lang="en-US" dirty="0" smtClean="0"/>
              <a:t>It’s </a:t>
            </a:r>
            <a:r>
              <a:rPr lang="en-US" dirty="0"/>
              <a:t>nothing more than </a:t>
            </a:r>
            <a:r>
              <a:rPr lang="en-US" dirty="0" smtClean="0"/>
              <a:t>a collection </a:t>
            </a:r>
            <a:r>
              <a:rPr lang="en-US" dirty="0"/>
              <a:t>of characters and can be anything from a single word to an entire paragraph or </a:t>
            </a:r>
            <a:r>
              <a:rPr lang="en-US" dirty="0" smtClean="0"/>
              <a:t>even multiple </a:t>
            </a:r>
            <a:r>
              <a:rPr lang="en-US" dirty="0"/>
              <a:t>paragraphs. </a:t>
            </a:r>
            <a:endParaRPr lang="en-US" dirty="0" smtClean="0"/>
          </a:p>
          <a:p>
            <a:r>
              <a:rPr lang="en-US" dirty="0" smtClean="0"/>
              <a:t>They’re </a:t>
            </a:r>
            <a:r>
              <a:rPr lang="en-US" b="1" dirty="0"/>
              <a:t>contained within quotes </a:t>
            </a:r>
            <a:r>
              <a:rPr lang="en-US" dirty="0"/>
              <a:t>and are set with an equal sign (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In the following Listing you </a:t>
            </a:r>
            <a:r>
              <a:rPr lang="en-US" dirty="0"/>
              <a:t>can see the variables we’ll be using starting to be formed via strings.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81401"/>
            <a:ext cx="6267378" cy="132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84683"/>
      </p:ext>
    </p:extLst>
  </p:cSld>
  <p:clrMapOvr>
    <a:masterClrMapping/>
  </p:clrMapOvr>
</p:sld>
</file>

<file path=ppt/theme/theme1.xml><?xml version="1.0" encoding="utf-8"?>
<a:theme xmlns:a="http://schemas.openxmlformats.org/drawingml/2006/main" name="Week 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 02 - Part 1</Template>
  <TotalTime>1067</TotalTime>
  <Words>3978</Words>
  <Application>Microsoft Macintosh PowerPoint</Application>
  <PresentationFormat>On-screen Show (4:3)</PresentationFormat>
  <Paragraphs>242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Calibri</vt:lpstr>
      <vt:lpstr>Consolas</vt:lpstr>
      <vt:lpstr>Courier New</vt:lpstr>
      <vt:lpstr>Helvetica Neue</vt:lpstr>
      <vt:lpstr>ＭＳ Ｐゴシック</vt:lpstr>
      <vt:lpstr>Wingdings</vt:lpstr>
      <vt:lpstr>Arial</vt:lpstr>
      <vt:lpstr>Week 01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Tsiliopoulos</dc:creator>
  <cp:lastModifiedBy>Tom Tsiliopoulos</cp:lastModifiedBy>
  <cp:revision>128</cp:revision>
  <dcterms:created xsi:type="dcterms:W3CDTF">2015-09-18T03:16:51Z</dcterms:created>
  <dcterms:modified xsi:type="dcterms:W3CDTF">2016-01-28T06:04:29Z</dcterms:modified>
</cp:coreProperties>
</file>